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74" r:id="rId13"/>
    <p:sldId id="275" r:id="rId14"/>
    <p:sldId id="276" r:id="rId15"/>
    <p:sldId id="277" r:id="rId16"/>
    <p:sldId id="278" r:id="rId17"/>
    <p:sldId id="279" r:id="rId18"/>
  </p:sldIdLst>
  <p:sldSz cx="18288000" cy="10287000"/>
  <p:notesSz cx="6858000" cy="9144000"/>
  <p:embeddedFontLst>
    <p:embeddedFont>
      <p:font typeface="Arimo Bold" panose="020B0604020202020204" charset="0"/>
      <p:regular r:id="rId19"/>
    </p:embeddedFon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Franklin Gothic Book" panose="020B0503020102020204" pitchFamily="34" charset="0"/>
      <p:regular r:id="rId24"/>
      <p:italic r:id="rId25"/>
    </p:embeddedFont>
    <p:embeddedFont>
      <p:font typeface="Franklin Gothic Demi" panose="020B0703020102020204" pitchFamily="34" charset="0"/>
      <p:regular r:id="rId26"/>
      <p:italic r:id="rId27"/>
    </p:embeddedFont>
    <p:embeddedFont>
      <p:font typeface="Fredoka One" panose="02000000000000000000" pitchFamily="2" charset="0"/>
      <p:regular r:id="rId28"/>
    </p:embeddedFont>
    <p:embeddedFont>
      <p:font typeface="Open Sans Light" panose="020B0306030504020204" pitchFamily="34" charset="0"/>
      <p:regular r:id="rId29"/>
      <p:italic r:id="rId30"/>
    </p:embeddedFont>
    <p:embeddedFont>
      <p:font typeface="Poppins Light" panose="00000400000000000000" pitchFamily="2" charset="0"/>
      <p:regular r:id="rId31"/>
      <p:italic r:id="rId32"/>
    </p:embeddedFont>
    <p:embeddedFont>
      <p:font typeface="Poppins Light Bold" panose="020B0604020202020204" charset="0"/>
      <p:regular r:id="rId33"/>
    </p:embeddedFont>
    <p:embeddedFont>
      <p:font typeface="Poppins Medium" panose="00000600000000000000" pitchFamily="2" charset="0"/>
      <p:regular r:id="rId34"/>
      <p:italic r:id="rId3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4" d="100"/>
          <a:sy n="54" d="100"/>
        </p:scale>
        <p:origin x="754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8.fntdata"/><Relationship Id="rId39" Type="http://schemas.openxmlformats.org/officeDocument/2006/relationships/tableStyles" Target="tableStyles.xml"/><Relationship Id="rId21" Type="http://schemas.openxmlformats.org/officeDocument/2006/relationships/font" Target="fonts/font3.fntdata"/><Relationship Id="rId34" Type="http://schemas.openxmlformats.org/officeDocument/2006/relationships/font" Target="fonts/font1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font" Target="fonts/font15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font" Target="fonts/font17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svg"/><Relationship Id="rId3" Type="http://schemas.openxmlformats.org/officeDocument/2006/relationships/image" Target="../media/image16.svg"/><Relationship Id="rId7" Type="http://schemas.openxmlformats.org/officeDocument/2006/relationships/image" Target="../media/image20.svg"/><Relationship Id="rId12" Type="http://schemas.openxmlformats.org/officeDocument/2006/relationships/image" Target="../media/image2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24.svg"/><Relationship Id="rId5" Type="http://schemas.openxmlformats.org/officeDocument/2006/relationships/image" Target="../media/image18.svg"/><Relationship Id="rId15" Type="http://schemas.openxmlformats.org/officeDocument/2006/relationships/image" Target="../media/image9.sv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svg"/><Relationship Id="rId1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7" Type="http://schemas.openxmlformats.org/officeDocument/2006/relationships/image" Target="../media/image30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894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5687716" y="0"/>
            <a:ext cx="2600284" cy="247677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4784412" y="3771900"/>
            <a:ext cx="8719175" cy="23339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100"/>
              </a:lnSpc>
            </a:pPr>
            <a:r>
              <a:rPr lang="en-US" sz="9100" b="1" dirty="0">
                <a:solidFill>
                  <a:srgbClr val="000000"/>
                </a:solidFill>
                <a:latin typeface="Franklin Gothic Book" panose="020B0503020102020204" pitchFamily="34" charset="0"/>
              </a:rPr>
              <a:t>Software Group Project-1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102824" y="8248017"/>
            <a:ext cx="8708526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Poppins Light Bold"/>
              </a:rPr>
              <a:t>Mentor : Prof. PRATHI SHAH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B3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38561" y="1545855"/>
            <a:ext cx="16132088" cy="8229600"/>
            <a:chOff x="0" y="0"/>
            <a:chExt cx="5518514" cy="281520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518515" cy="2815207"/>
            </a:xfrm>
            <a:custGeom>
              <a:avLst/>
              <a:gdLst/>
              <a:ahLst/>
              <a:cxnLst/>
              <a:rect l="l" t="t" r="r" b="b"/>
              <a:pathLst>
                <a:path w="5518515" h="2815207">
                  <a:moveTo>
                    <a:pt x="5394054" y="2815207"/>
                  </a:moveTo>
                  <a:lnTo>
                    <a:pt x="124460" y="2815207"/>
                  </a:lnTo>
                  <a:cubicBezTo>
                    <a:pt x="55880" y="2815207"/>
                    <a:pt x="0" y="2759327"/>
                    <a:pt x="0" y="269074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394054" y="0"/>
                  </a:lnTo>
                  <a:cubicBezTo>
                    <a:pt x="5462634" y="0"/>
                    <a:pt x="5518515" y="55880"/>
                    <a:pt x="5518515" y="124460"/>
                  </a:cubicBezTo>
                  <a:lnTo>
                    <a:pt x="5518515" y="2690747"/>
                  </a:lnTo>
                  <a:cubicBezTo>
                    <a:pt x="5518515" y="2759327"/>
                    <a:pt x="5462634" y="2815207"/>
                    <a:pt x="5394054" y="2815207"/>
                  </a:cubicBezTo>
                  <a:close/>
                </a:path>
              </a:pathLst>
            </a:custGeom>
            <a:solidFill>
              <a:srgbClr val="FBFFF3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238561" y="1545855"/>
            <a:ext cx="8519191" cy="2509161"/>
            <a:chOff x="0" y="0"/>
            <a:chExt cx="2333791" cy="68737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333791" cy="687373"/>
            </a:xfrm>
            <a:custGeom>
              <a:avLst/>
              <a:gdLst/>
              <a:ahLst/>
              <a:cxnLst/>
              <a:rect l="l" t="t" r="r" b="b"/>
              <a:pathLst>
                <a:path w="2333791" h="687373">
                  <a:moveTo>
                    <a:pt x="2209331" y="687373"/>
                  </a:moveTo>
                  <a:lnTo>
                    <a:pt x="124460" y="687373"/>
                  </a:lnTo>
                  <a:cubicBezTo>
                    <a:pt x="55880" y="687373"/>
                    <a:pt x="0" y="631493"/>
                    <a:pt x="0" y="56291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209331" y="0"/>
                  </a:lnTo>
                  <a:cubicBezTo>
                    <a:pt x="2277911" y="0"/>
                    <a:pt x="2333791" y="55880"/>
                    <a:pt x="2333791" y="124460"/>
                  </a:cubicBezTo>
                  <a:lnTo>
                    <a:pt x="2333791" y="562913"/>
                  </a:lnTo>
                  <a:cubicBezTo>
                    <a:pt x="2333791" y="631493"/>
                    <a:pt x="2277911" y="687373"/>
                    <a:pt x="2209331" y="687373"/>
                  </a:cubicBezTo>
                  <a:close/>
                </a:path>
              </a:pathLst>
            </a:custGeom>
            <a:solidFill>
              <a:srgbClr val="FA9329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4548868" y="0"/>
            <a:ext cx="3739132" cy="2683495"/>
            <a:chOff x="0" y="0"/>
            <a:chExt cx="4985509" cy="3577994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89" t="34912" r="9219"/>
            <a:stretch>
              <a:fillRect/>
            </a:stretch>
          </p:blipFill>
          <p:spPr>
            <a:xfrm>
              <a:off x="0" y="0"/>
              <a:ext cx="4985509" cy="3577994"/>
            </a:xfrm>
            <a:prstGeom prst="rect">
              <a:avLst/>
            </a:prstGeom>
          </p:spPr>
        </p:pic>
        <p:sp>
          <p:nvSpPr>
            <p:cNvPr id="8" name="TextBox 8"/>
            <p:cNvSpPr txBox="1"/>
            <p:nvPr/>
          </p:nvSpPr>
          <p:spPr>
            <a:xfrm>
              <a:off x="1290545" y="1397037"/>
              <a:ext cx="2499578" cy="6728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16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FBFFF3"/>
                  </a:solidFill>
                  <a:latin typeface="Fredoka One"/>
                </a:rPr>
                <a:t>SGP-1</a:t>
              </a:r>
            </a:p>
          </p:txBody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1643397" y="4055016"/>
            <a:ext cx="4453686" cy="4453686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2515127" y="1788145"/>
            <a:ext cx="5629420" cy="1790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80"/>
              </a:lnSpc>
            </a:pPr>
            <a:r>
              <a:rPr lang="en-US" sz="5900">
                <a:solidFill>
                  <a:srgbClr val="FBFFF3"/>
                </a:solidFill>
                <a:latin typeface="Fredoka One"/>
              </a:rPr>
              <a:t>Hardware requirement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690745" y="4652905"/>
            <a:ext cx="15227720" cy="4578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050" lvl="1" indent="-269525" algn="just">
              <a:lnSpc>
                <a:spcPts val="6241"/>
              </a:lnSpc>
              <a:buFont typeface="Arial"/>
              <a:buChar char="•"/>
            </a:pPr>
            <a:r>
              <a:rPr lang="en-US" sz="2496">
                <a:solidFill>
                  <a:srgbClr val="000000"/>
                </a:solidFill>
                <a:latin typeface="Poppins Light Bold"/>
              </a:rPr>
              <a:t>CPU: for web 1.6 GHz , for web and database 4 x 1.6 GHz CPU.</a:t>
            </a:r>
          </a:p>
          <a:p>
            <a:pPr marL="539050" lvl="1" indent="-269525" algn="just">
              <a:lnSpc>
                <a:spcPts val="6241"/>
              </a:lnSpc>
              <a:buFont typeface="Arial"/>
              <a:buChar char="•"/>
            </a:pPr>
            <a:r>
              <a:rPr lang="en-US" sz="1248">
                <a:solidFill>
                  <a:srgbClr val="000000"/>
                </a:solidFill>
                <a:latin typeface="Arimo Bold"/>
              </a:rPr>
              <a:t>RAM: 2GB.</a:t>
            </a:r>
          </a:p>
          <a:p>
            <a:pPr marL="539050" lvl="1" indent="-269525" algn="just">
              <a:lnSpc>
                <a:spcPts val="6241"/>
              </a:lnSpc>
              <a:buFont typeface="Arial"/>
              <a:buChar char="•"/>
            </a:pPr>
            <a:r>
              <a:rPr lang="en-US" sz="1248">
                <a:solidFill>
                  <a:srgbClr val="000000"/>
                </a:solidFill>
                <a:latin typeface="Arimo Bold"/>
              </a:rPr>
              <a:t>Minimum database space: 1GB.</a:t>
            </a:r>
          </a:p>
          <a:p>
            <a:pPr marL="539050" lvl="1" indent="-269525" algn="just">
              <a:lnSpc>
                <a:spcPts val="6241"/>
              </a:lnSpc>
              <a:buFont typeface="Arial"/>
              <a:buChar char="•"/>
            </a:pPr>
            <a:r>
              <a:rPr lang="en-US" sz="1248">
                <a:solidFill>
                  <a:srgbClr val="000000"/>
                </a:solidFill>
                <a:latin typeface="Arimo Bold"/>
              </a:rPr>
              <a:t>CPU: Quad 2GHz+ CPU.</a:t>
            </a:r>
          </a:p>
          <a:p>
            <a:pPr algn="just">
              <a:lnSpc>
                <a:spcPts val="6241"/>
              </a:lnSpc>
            </a:pPr>
            <a:endParaRPr lang="en-US" sz="1248">
              <a:solidFill>
                <a:srgbClr val="000000"/>
              </a:solidFill>
              <a:latin typeface="Arimo Bold"/>
            </a:endParaRPr>
          </a:p>
          <a:p>
            <a:pPr algn="just">
              <a:lnSpc>
                <a:spcPts val="6241"/>
              </a:lnSpc>
            </a:pPr>
            <a:endParaRPr lang="en-US" sz="1248">
              <a:solidFill>
                <a:srgbClr val="000000"/>
              </a:solidFill>
              <a:latin typeface="Arimo Bold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B3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38561" y="1545855"/>
            <a:ext cx="16132088" cy="8229600"/>
            <a:chOff x="0" y="0"/>
            <a:chExt cx="5518514" cy="281520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518515" cy="2815207"/>
            </a:xfrm>
            <a:custGeom>
              <a:avLst/>
              <a:gdLst/>
              <a:ahLst/>
              <a:cxnLst/>
              <a:rect l="l" t="t" r="r" b="b"/>
              <a:pathLst>
                <a:path w="5518515" h="2815207">
                  <a:moveTo>
                    <a:pt x="5394054" y="2815207"/>
                  </a:moveTo>
                  <a:lnTo>
                    <a:pt x="124460" y="2815207"/>
                  </a:lnTo>
                  <a:cubicBezTo>
                    <a:pt x="55880" y="2815207"/>
                    <a:pt x="0" y="2759327"/>
                    <a:pt x="0" y="269074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394054" y="0"/>
                  </a:lnTo>
                  <a:cubicBezTo>
                    <a:pt x="5462634" y="0"/>
                    <a:pt x="5518515" y="55880"/>
                    <a:pt x="5518515" y="124460"/>
                  </a:cubicBezTo>
                  <a:lnTo>
                    <a:pt x="5518515" y="2690747"/>
                  </a:lnTo>
                  <a:cubicBezTo>
                    <a:pt x="5518515" y="2759327"/>
                    <a:pt x="5462634" y="2815207"/>
                    <a:pt x="5394054" y="2815207"/>
                  </a:cubicBezTo>
                  <a:close/>
                </a:path>
              </a:pathLst>
            </a:custGeom>
            <a:solidFill>
              <a:srgbClr val="FBFFF3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238561" y="1545855"/>
            <a:ext cx="8519191" cy="2509161"/>
            <a:chOff x="0" y="0"/>
            <a:chExt cx="2333791" cy="68737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333791" cy="687373"/>
            </a:xfrm>
            <a:custGeom>
              <a:avLst/>
              <a:gdLst/>
              <a:ahLst/>
              <a:cxnLst/>
              <a:rect l="l" t="t" r="r" b="b"/>
              <a:pathLst>
                <a:path w="2333791" h="687373">
                  <a:moveTo>
                    <a:pt x="2209331" y="687373"/>
                  </a:moveTo>
                  <a:lnTo>
                    <a:pt x="124460" y="687373"/>
                  </a:lnTo>
                  <a:cubicBezTo>
                    <a:pt x="55880" y="687373"/>
                    <a:pt x="0" y="631493"/>
                    <a:pt x="0" y="56291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209331" y="0"/>
                  </a:lnTo>
                  <a:cubicBezTo>
                    <a:pt x="2277911" y="0"/>
                    <a:pt x="2333791" y="55880"/>
                    <a:pt x="2333791" y="124460"/>
                  </a:cubicBezTo>
                  <a:lnTo>
                    <a:pt x="2333791" y="562913"/>
                  </a:lnTo>
                  <a:cubicBezTo>
                    <a:pt x="2333791" y="631493"/>
                    <a:pt x="2277911" y="687373"/>
                    <a:pt x="2209331" y="687373"/>
                  </a:cubicBezTo>
                  <a:close/>
                </a:path>
              </a:pathLst>
            </a:custGeom>
            <a:solidFill>
              <a:srgbClr val="FA9329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4548868" y="0"/>
            <a:ext cx="3739132" cy="2683495"/>
            <a:chOff x="0" y="0"/>
            <a:chExt cx="4985509" cy="3577994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89" t="34912" r="9219"/>
            <a:stretch>
              <a:fillRect/>
            </a:stretch>
          </p:blipFill>
          <p:spPr>
            <a:xfrm>
              <a:off x="0" y="0"/>
              <a:ext cx="4985509" cy="3577994"/>
            </a:xfrm>
            <a:prstGeom prst="rect">
              <a:avLst/>
            </a:prstGeom>
          </p:spPr>
        </p:pic>
        <p:sp>
          <p:nvSpPr>
            <p:cNvPr id="8" name="TextBox 8"/>
            <p:cNvSpPr txBox="1"/>
            <p:nvPr/>
          </p:nvSpPr>
          <p:spPr>
            <a:xfrm>
              <a:off x="1290545" y="1397037"/>
              <a:ext cx="2499578" cy="6728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16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FBFFF3"/>
                  </a:solidFill>
                  <a:latin typeface="Fredoka One"/>
                </a:rPr>
                <a:t>SGP-1</a:t>
              </a:r>
            </a:p>
          </p:txBody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9144000" y="5399325"/>
            <a:ext cx="6607073" cy="2609794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2515127" y="1788145"/>
            <a:ext cx="5629420" cy="1790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80"/>
              </a:lnSpc>
            </a:pPr>
            <a:r>
              <a:rPr lang="en-US" sz="5900">
                <a:solidFill>
                  <a:srgbClr val="FBFFF3"/>
                </a:solidFill>
                <a:latin typeface="Fredoka One"/>
              </a:rPr>
              <a:t>Software requirement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690745" y="4652905"/>
            <a:ext cx="15227720" cy="3797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050" lvl="1" indent="-269525" algn="just">
              <a:lnSpc>
                <a:spcPts val="6241"/>
              </a:lnSpc>
              <a:buFont typeface="Arial"/>
              <a:buChar char="•"/>
            </a:pPr>
            <a:r>
              <a:rPr lang="en-US" sz="2496">
                <a:solidFill>
                  <a:srgbClr val="000000"/>
                </a:solidFill>
                <a:latin typeface="Poppins Light Bold"/>
              </a:rPr>
              <a:t>Operating System : Windows,Mac,Linux</a:t>
            </a:r>
          </a:p>
          <a:p>
            <a:pPr marL="539050" lvl="1" indent="-269525" algn="just">
              <a:lnSpc>
                <a:spcPts val="6241"/>
              </a:lnSpc>
              <a:buFont typeface="Arial"/>
              <a:buChar char="•"/>
            </a:pPr>
            <a:r>
              <a:rPr lang="en-US" sz="2496">
                <a:solidFill>
                  <a:srgbClr val="000000"/>
                </a:solidFill>
                <a:latin typeface="Poppins Light Bold"/>
              </a:rPr>
              <a:t>Web Browser : Chrome,Safari,FireFox</a:t>
            </a:r>
          </a:p>
          <a:p>
            <a:pPr marL="539050" lvl="1" indent="-269525" algn="just">
              <a:lnSpc>
                <a:spcPts val="6241"/>
              </a:lnSpc>
              <a:buFont typeface="Arial"/>
              <a:buChar char="•"/>
            </a:pPr>
            <a:r>
              <a:rPr lang="en-US" sz="2496">
                <a:solidFill>
                  <a:srgbClr val="000000"/>
                </a:solidFill>
                <a:latin typeface="Poppins Light Bold"/>
              </a:rPr>
              <a:t>Web Server : Netifly,XAMPP</a:t>
            </a:r>
          </a:p>
          <a:p>
            <a:pPr marL="539050" lvl="1" indent="-269525" algn="just">
              <a:lnSpc>
                <a:spcPts val="6241"/>
              </a:lnSpc>
              <a:buFont typeface="Arial"/>
              <a:buChar char="•"/>
            </a:pPr>
            <a:r>
              <a:rPr lang="en-US" sz="2496">
                <a:solidFill>
                  <a:srgbClr val="000000"/>
                </a:solidFill>
                <a:latin typeface="Poppins Light Bold"/>
              </a:rPr>
              <a:t>Database : MySQL 5.1 and above </a:t>
            </a:r>
          </a:p>
          <a:p>
            <a:pPr algn="just">
              <a:lnSpc>
                <a:spcPts val="6241"/>
              </a:lnSpc>
            </a:pPr>
            <a:endParaRPr lang="en-US" sz="2496">
              <a:solidFill>
                <a:srgbClr val="000000"/>
              </a:solidFill>
              <a:latin typeface="Poppins Light Bold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B3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75847" y="6326813"/>
            <a:ext cx="7531832" cy="7531832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CDC2FE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0756168" y="-3255786"/>
            <a:ext cx="7531832" cy="7531832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A9329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4798378" y="3680758"/>
            <a:ext cx="8691244" cy="28762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1635"/>
              </a:lnSpc>
            </a:pPr>
            <a:r>
              <a:rPr lang="en-US" sz="8194" dirty="0">
                <a:solidFill>
                  <a:srgbClr val="000000"/>
                </a:solidFill>
                <a:latin typeface="Franklin Gothic Demi" panose="020B0703020102020204" pitchFamily="34" charset="0"/>
              </a:rPr>
              <a:t>Now lets see the implementation!! 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B3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291921" y="4248967"/>
            <a:ext cx="2368332" cy="2368332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4083464" y="4248967"/>
            <a:ext cx="2368332" cy="2368332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7959834" y="4248967"/>
            <a:ext cx="2368332" cy="2368332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1781008" y="4248967"/>
            <a:ext cx="2368332" cy="2368332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15565466" y="4248967"/>
            <a:ext cx="2368332" cy="2368332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 rot="87693">
            <a:off x="2809832" y="5132461"/>
            <a:ext cx="1318017" cy="601345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291921" y="6741124"/>
            <a:ext cx="2667491" cy="1780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 Light"/>
              </a:rPr>
              <a:t>Draw a rough sketch of the homepage...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083464" y="6741124"/>
            <a:ext cx="2667491" cy="2380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 Light"/>
              </a:rPr>
              <a:t>Start implementing for the homepage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959834" y="6741124"/>
            <a:ext cx="2667491" cy="1780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 Light"/>
              </a:rPr>
              <a:t>Design for other Webpages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631428" y="6741124"/>
            <a:ext cx="2667491" cy="2380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 Light"/>
              </a:rPr>
              <a:t>Link other Webpage with the homepage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5266306" y="6741124"/>
            <a:ext cx="2667491" cy="118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 Light"/>
              </a:rPr>
              <a:t>Give Final edits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6451796" y="5132461"/>
            <a:ext cx="1318017" cy="601345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10328166" y="5132461"/>
            <a:ext cx="1318017" cy="601345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14149339" y="5132461"/>
            <a:ext cx="1318017" cy="601345"/>
          </a:xfrm>
          <a:prstGeom prst="rect">
            <a:avLst/>
          </a:prstGeom>
        </p:spPr>
      </p:pic>
      <p:grpSp>
        <p:nvGrpSpPr>
          <p:cNvPr id="16" name="Group 16"/>
          <p:cNvGrpSpPr/>
          <p:nvPr/>
        </p:nvGrpSpPr>
        <p:grpSpPr>
          <a:xfrm>
            <a:off x="5267630" y="581434"/>
            <a:ext cx="6822293" cy="2009373"/>
            <a:chOff x="0" y="0"/>
            <a:chExt cx="2333791" cy="687373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2333791" cy="687373"/>
            </a:xfrm>
            <a:custGeom>
              <a:avLst/>
              <a:gdLst/>
              <a:ahLst/>
              <a:cxnLst/>
              <a:rect l="l" t="t" r="r" b="b"/>
              <a:pathLst>
                <a:path w="2333791" h="687373">
                  <a:moveTo>
                    <a:pt x="2209331" y="687373"/>
                  </a:moveTo>
                  <a:lnTo>
                    <a:pt x="124460" y="687373"/>
                  </a:lnTo>
                  <a:cubicBezTo>
                    <a:pt x="55880" y="687373"/>
                    <a:pt x="0" y="631493"/>
                    <a:pt x="0" y="56291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209331" y="0"/>
                  </a:lnTo>
                  <a:cubicBezTo>
                    <a:pt x="2277911" y="0"/>
                    <a:pt x="2333791" y="55880"/>
                    <a:pt x="2333791" y="124460"/>
                  </a:cubicBezTo>
                  <a:lnTo>
                    <a:pt x="2333791" y="562913"/>
                  </a:lnTo>
                  <a:cubicBezTo>
                    <a:pt x="2333791" y="631493"/>
                    <a:pt x="2277911" y="687373"/>
                    <a:pt x="2209331" y="687373"/>
                  </a:cubicBezTo>
                  <a:close/>
                </a:path>
              </a:pathLst>
            </a:custGeom>
            <a:solidFill>
              <a:srgbClr val="FA9329"/>
            </a:solidFill>
          </p:spPr>
        </p:sp>
      </p:grpSp>
      <p:sp>
        <p:nvSpPr>
          <p:cNvPr id="18" name="TextBox 18"/>
          <p:cNvSpPr txBox="1"/>
          <p:nvPr/>
        </p:nvSpPr>
        <p:spPr>
          <a:xfrm>
            <a:off x="5129689" y="506741"/>
            <a:ext cx="7098176" cy="213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999">
                <a:solidFill>
                  <a:srgbClr val="FBFFF3"/>
                </a:solidFill>
                <a:latin typeface="Fredoka One"/>
              </a:rPr>
              <a:t>Flow  of implementation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14571960" y="-43155"/>
            <a:ext cx="3739132" cy="2683495"/>
            <a:chOff x="0" y="0"/>
            <a:chExt cx="4985509" cy="3577994"/>
          </a:xfrm>
        </p:grpSpPr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rcRect l="89" t="34912" r="9219"/>
            <a:stretch>
              <a:fillRect/>
            </a:stretch>
          </p:blipFill>
          <p:spPr>
            <a:xfrm>
              <a:off x="0" y="0"/>
              <a:ext cx="4985509" cy="3577994"/>
            </a:xfrm>
            <a:prstGeom prst="rect">
              <a:avLst/>
            </a:prstGeom>
          </p:spPr>
        </p:pic>
        <p:sp>
          <p:nvSpPr>
            <p:cNvPr id="21" name="TextBox 21"/>
            <p:cNvSpPr txBox="1"/>
            <p:nvPr/>
          </p:nvSpPr>
          <p:spPr>
            <a:xfrm>
              <a:off x="1290545" y="1397037"/>
              <a:ext cx="2499578" cy="6728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16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FBFFF3"/>
                  </a:solidFill>
                  <a:latin typeface="Fredoka One"/>
                </a:rPr>
                <a:t>SGP-1</a:t>
              </a: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B3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378777" y="1298593"/>
            <a:ext cx="6822293" cy="2009373"/>
            <a:chOff x="0" y="0"/>
            <a:chExt cx="2333791" cy="68737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33791" cy="687373"/>
            </a:xfrm>
            <a:custGeom>
              <a:avLst/>
              <a:gdLst/>
              <a:ahLst/>
              <a:cxnLst/>
              <a:rect l="l" t="t" r="r" b="b"/>
              <a:pathLst>
                <a:path w="2333791" h="687373">
                  <a:moveTo>
                    <a:pt x="2209331" y="687373"/>
                  </a:moveTo>
                  <a:lnTo>
                    <a:pt x="124460" y="687373"/>
                  </a:lnTo>
                  <a:cubicBezTo>
                    <a:pt x="55880" y="687373"/>
                    <a:pt x="0" y="631493"/>
                    <a:pt x="0" y="56291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209331" y="0"/>
                  </a:lnTo>
                  <a:cubicBezTo>
                    <a:pt x="2277911" y="0"/>
                    <a:pt x="2333791" y="55880"/>
                    <a:pt x="2333791" y="124460"/>
                  </a:cubicBezTo>
                  <a:lnTo>
                    <a:pt x="2333791" y="562913"/>
                  </a:lnTo>
                  <a:cubicBezTo>
                    <a:pt x="2333791" y="631493"/>
                    <a:pt x="2277911" y="687373"/>
                    <a:pt x="2209331" y="687373"/>
                  </a:cubicBezTo>
                  <a:close/>
                </a:path>
              </a:pathLst>
            </a:custGeom>
            <a:solidFill>
              <a:srgbClr val="FA9329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5541709" y="1898467"/>
            <a:ext cx="6496428" cy="809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24"/>
              </a:lnSpc>
            </a:pPr>
            <a:r>
              <a:rPr lang="en-US" sz="5353">
                <a:solidFill>
                  <a:srgbClr val="FBFFF3"/>
                </a:solidFill>
                <a:latin typeface="Fredoka One"/>
              </a:rPr>
              <a:t>Flow of the project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4571960" y="-43155"/>
            <a:ext cx="3739132" cy="2683495"/>
            <a:chOff x="0" y="0"/>
            <a:chExt cx="4985509" cy="3577994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89" t="34912" r="9219"/>
            <a:stretch>
              <a:fillRect/>
            </a:stretch>
          </p:blipFill>
          <p:spPr>
            <a:xfrm>
              <a:off x="0" y="0"/>
              <a:ext cx="4985509" cy="3577994"/>
            </a:xfrm>
            <a:prstGeom prst="rect">
              <a:avLst/>
            </a:prstGeom>
          </p:spPr>
        </p:pic>
        <p:sp>
          <p:nvSpPr>
            <p:cNvPr id="7" name="TextBox 7"/>
            <p:cNvSpPr txBox="1"/>
            <p:nvPr/>
          </p:nvSpPr>
          <p:spPr>
            <a:xfrm>
              <a:off x="1290545" y="1397037"/>
              <a:ext cx="2499578" cy="6728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16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FBFFF3"/>
                  </a:solidFill>
                  <a:latin typeface="Fredoka One"/>
                </a:rPr>
                <a:t>SGP-1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375844" y="4751433"/>
            <a:ext cx="3324587" cy="4072214"/>
            <a:chOff x="0" y="0"/>
            <a:chExt cx="1426899" cy="174777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426899" cy="1747777"/>
            </a:xfrm>
            <a:custGeom>
              <a:avLst/>
              <a:gdLst/>
              <a:ahLst/>
              <a:cxnLst/>
              <a:rect l="l" t="t" r="r" b="b"/>
              <a:pathLst>
                <a:path w="1426899" h="1747777">
                  <a:moveTo>
                    <a:pt x="1302439" y="1747777"/>
                  </a:moveTo>
                  <a:lnTo>
                    <a:pt x="124460" y="1747777"/>
                  </a:lnTo>
                  <a:cubicBezTo>
                    <a:pt x="55880" y="1747777"/>
                    <a:pt x="0" y="1691897"/>
                    <a:pt x="0" y="162331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302439" y="0"/>
                  </a:lnTo>
                  <a:cubicBezTo>
                    <a:pt x="1371019" y="0"/>
                    <a:pt x="1426899" y="55880"/>
                    <a:pt x="1426899" y="124460"/>
                  </a:cubicBezTo>
                  <a:lnTo>
                    <a:pt x="1426899" y="1623317"/>
                  </a:lnTo>
                  <a:cubicBezTo>
                    <a:pt x="1426899" y="1691897"/>
                    <a:pt x="1371019" y="1747777"/>
                    <a:pt x="1302439" y="1747777"/>
                  </a:cubicBezTo>
                  <a:close/>
                </a:path>
              </a:pathLst>
            </a:custGeom>
            <a:solidFill>
              <a:srgbClr val="FBFFF3"/>
            </a:solidFill>
          </p:spPr>
        </p:sp>
      </p:grpSp>
      <p:sp>
        <p:nvSpPr>
          <p:cNvPr id="10" name="TextBox 10"/>
          <p:cNvSpPr txBox="1"/>
          <p:nvPr/>
        </p:nvSpPr>
        <p:spPr>
          <a:xfrm>
            <a:off x="10623382" y="5676954"/>
            <a:ext cx="2818358" cy="2980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Open Sans Light"/>
              </a:rPr>
              <a:t>Watches</a:t>
            </a: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Open Sans Light"/>
              </a:rPr>
              <a:t>Footwear</a:t>
            </a: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Open Sans Light"/>
              </a:rPr>
              <a:t>perfume &amp;</a:t>
            </a:r>
          </a:p>
          <a:p>
            <a:pPr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 Light"/>
              </a:rPr>
              <a:t>      Goggles</a:t>
            </a: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Open Sans Light"/>
              </a:rPr>
              <a:t>Clothes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478395" y="4684758"/>
            <a:ext cx="1119485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 Light"/>
              </a:rPr>
              <a:t>Types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375844" y="5265148"/>
            <a:ext cx="3324587" cy="170385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>
            <a:off x="3313618" y="5350341"/>
            <a:ext cx="3324587" cy="3208506"/>
            <a:chOff x="0" y="0"/>
            <a:chExt cx="1426899" cy="1377077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426899" cy="1377077"/>
            </a:xfrm>
            <a:custGeom>
              <a:avLst/>
              <a:gdLst/>
              <a:ahLst/>
              <a:cxnLst/>
              <a:rect l="l" t="t" r="r" b="b"/>
              <a:pathLst>
                <a:path w="1426899" h="1377077">
                  <a:moveTo>
                    <a:pt x="1302439" y="1377077"/>
                  </a:moveTo>
                  <a:lnTo>
                    <a:pt x="124460" y="1377077"/>
                  </a:lnTo>
                  <a:cubicBezTo>
                    <a:pt x="55880" y="1377077"/>
                    <a:pt x="0" y="1321197"/>
                    <a:pt x="0" y="125261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302439" y="0"/>
                  </a:lnTo>
                  <a:cubicBezTo>
                    <a:pt x="1371019" y="0"/>
                    <a:pt x="1426899" y="55880"/>
                    <a:pt x="1426899" y="124460"/>
                  </a:cubicBezTo>
                  <a:lnTo>
                    <a:pt x="1426899" y="1252617"/>
                  </a:lnTo>
                  <a:cubicBezTo>
                    <a:pt x="1426899" y="1321197"/>
                    <a:pt x="1371019" y="1377077"/>
                    <a:pt x="1302439" y="1377077"/>
                  </a:cubicBezTo>
                  <a:close/>
                </a:path>
              </a:pathLst>
            </a:custGeom>
            <a:solidFill>
              <a:srgbClr val="FBFFF3"/>
            </a:solidFill>
          </p:spPr>
        </p:sp>
      </p:grpSp>
      <p:sp>
        <p:nvSpPr>
          <p:cNvPr id="15" name="TextBox 15"/>
          <p:cNvSpPr txBox="1"/>
          <p:nvPr/>
        </p:nvSpPr>
        <p:spPr>
          <a:xfrm>
            <a:off x="3561157" y="6275861"/>
            <a:ext cx="2446139" cy="1780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Open Sans Light"/>
              </a:rPr>
              <a:t>Mens</a:t>
            </a: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Open Sans Light"/>
              </a:rPr>
              <a:t>Womens</a:t>
            </a: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Open Sans Light"/>
              </a:rPr>
              <a:t>Kids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107798" y="5333683"/>
            <a:ext cx="1736229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 Light"/>
              </a:rPr>
              <a:t>Products</a:t>
            </a:r>
          </a:p>
        </p:txBody>
      </p:sp>
      <p:pic>
        <p:nvPicPr>
          <p:cNvPr id="17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3313618" y="5914073"/>
            <a:ext cx="3324587" cy="170385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131303">
            <a:off x="7102919" y="6496340"/>
            <a:ext cx="2775891" cy="1266500"/>
          </a:xfrm>
          <a:prstGeom prst="rect">
            <a:avLst/>
          </a:prstGeom>
        </p:spPr>
      </p:pic>
      <p:grpSp>
        <p:nvGrpSpPr>
          <p:cNvPr id="19" name="Group 19"/>
          <p:cNvGrpSpPr/>
          <p:nvPr/>
        </p:nvGrpSpPr>
        <p:grpSpPr>
          <a:xfrm>
            <a:off x="15888264" y="8016411"/>
            <a:ext cx="6173770" cy="6173770"/>
            <a:chOff x="0" y="0"/>
            <a:chExt cx="6350000" cy="6350000"/>
          </a:xfrm>
        </p:grpSpPr>
        <p:sp>
          <p:nvSpPr>
            <p:cNvPr id="20" name="Freeform 20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A9329"/>
            </a:solidFill>
          </p:spPr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B3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38561" y="1545855"/>
            <a:ext cx="16132088" cy="8229600"/>
            <a:chOff x="0" y="0"/>
            <a:chExt cx="5518514" cy="281520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518515" cy="2815207"/>
            </a:xfrm>
            <a:custGeom>
              <a:avLst/>
              <a:gdLst/>
              <a:ahLst/>
              <a:cxnLst/>
              <a:rect l="l" t="t" r="r" b="b"/>
              <a:pathLst>
                <a:path w="5518515" h="2815207">
                  <a:moveTo>
                    <a:pt x="5394054" y="2815207"/>
                  </a:moveTo>
                  <a:lnTo>
                    <a:pt x="124460" y="2815207"/>
                  </a:lnTo>
                  <a:cubicBezTo>
                    <a:pt x="55880" y="2815207"/>
                    <a:pt x="0" y="2759327"/>
                    <a:pt x="0" y="269074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394054" y="0"/>
                  </a:lnTo>
                  <a:cubicBezTo>
                    <a:pt x="5462634" y="0"/>
                    <a:pt x="5518515" y="55880"/>
                    <a:pt x="5518515" y="124460"/>
                  </a:cubicBezTo>
                  <a:lnTo>
                    <a:pt x="5518515" y="2690747"/>
                  </a:lnTo>
                  <a:cubicBezTo>
                    <a:pt x="5518515" y="2759327"/>
                    <a:pt x="5462634" y="2815207"/>
                    <a:pt x="5394054" y="2815207"/>
                  </a:cubicBezTo>
                  <a:close/>
                </a:path>
              </a:pathLst>
            </a:custGeom>
            <a:solidFill>
              <a:srgbClr val="FBFFF3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238561" y="1545855"/>
            <a:ext cx="8519191" cy="2509161"/>
            <a:chOff x="0" y="0"/>
            <a:chExt cx="2333791" cy="68737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333791" cy="687373"/>
            </a:xfrm>
            <a:custGeom>
              <a:avLst/>
              <a:gdLst/>
              <a:ahLst/>
              <a:cxnLst/>
              <a:rect l="l" t="t" r="r" b="b"/>
              <a:pathLst>
                <a:path w="2333791" h="687373">
                  <a:moveTo>
                    <a:pt x="2209331" y="687373"/>
                  </a:moveTo>
                  <a:lnTo>
                    <a:pt x="124460" y="687373"/>
                  </a:lnTo>
                  <a:cubicBezTo>
                    <a:pt x="55880" y="687373"/>
                    <a:pt x="0" y="631493"/>
                    <a:pt x="0" y="56291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209331" y="0"/>
                  </a:lnTo>
                  <a:cubicBezTo>
                    <a:pt x="2277911" y="0"/>
                    <a:pt x="2333791" y="55880"/>
                    <a:pt x="2333791" y="124460"/>
                  </a:cubicBezTo>
                  <a:lnTo>
                    <a:pt x="2333791" y="562913"/>
                  </a:lnTo>
                  <a:cubicBezTo>
                    <a:pt x="2333791" y="631493"/>
                    <a:pt x="2277911" y="687373"/>
                    <a:pt x="2209331" y="687373"/>
                  </a:cubicBezTo>
                  <a:close/>
                </a:path>
              </a:pathLst>
            </a:custGeom>
            <a:solidFill>
              <a:srgbClr val="FA9329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4548868" y="0"/>
            <a:ext cx="3739132" cy="2683495"/>
            <a:chOff x="0" y="0"/>
            <a:chExt cx="4985509" cy="3577994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89" t="34912" r="9219"/>
            <a:stretch>
              <a:fillRect/>
            </a:stretch>
          </p:blipFill>
          <p:spPr>
            <a:xfrm>
              <a:off x="0" y="0"/>
              <a:ext cx="4985509" cy="3577994"/>
            </a:xfrm>
            <a:prstGeom prst="rect">
              <a:avLst/>
            </a:prstGeom>
          </p:spPr>
        </p:pic>
        <p:sp>
          <p:nvSpPr>
            <p:cNvPr id="8" name="TextBox 8"/>
            <p:cNvSpPr txBox="1"/>
            <p:nvPr/>
          </p:nvSpPr>
          <p:spPr>
            <a:xfrm>
              <a:off x="1290545" y="1397037"/>
              <a:ext cx="2499578" cy="6728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16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FBFFF3"/>
                  </a:solidFill>
                  <a:latin typeface="Fredoka One"/>
                </a:rPr>
                <a:t>SGP-1</a:t>
              </a: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2515127" y="1788145"/>
            <a:ext cx="5909468" cy="1790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80"/>
              </a:lnSpc>
            </a:pPr>
            <a:r>
              <a:rPr lang="en-US" sz="5900">
                <a:solidFill>
                  <a:srgbClr val="FBFFF3"/>
                </a:solidFill>
                <a:latin typeface="Fredoka One"/>
              </a:rPr>
              <a:t>Future Implementation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494755" y="4443588"/>
            <a:ext cx="15619698" cy="39706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2805" lvl="1" indent="-366402" algn="just">
              <a:lnSpc>
                <a:spcPts val="6482"/>
              </a:lnSpc>
              <a:buFont typeface="Arial"/>
              <a:buChar char="•"/>
            </a:pPr>
            <a:r>
              <a:rPr lang="en-US" sz="3394">
                <a:solidFill>
                  <a:srgbClr val="000000"/>
                </a:solidFill>
                <a:latin typeface="Poppins Light Bold"/>
              </a:rPr>
              <a:t>Admin Panel Dashboard</a:t>
            </a:r>
          </a:p>
          <a:p>
            <a:pPr marL="732805" lvl="1" indent="-366402" algn="just">
              <a:lnSpc>
                <a:spcPts val="6482"/>
              </a:lnSpc>
              <a:buFont typeface="Arial"/>
              <a:buChar char="•"/>
            </a:pPr>
            <a:r>
              <a:rPr lang="en-US" sz="3394">
                <a:solidFill>
                  <a:srgbClr val="000000"/>
                </a:solidFill>
                <a:latin typeface="Poppins Light Bold"/>
              </a:rPr>
              <a:t>Shopping Cart</a:t>
            </a:r>
          </a:p>
          <a:p>
            <a:pPr marL="732805" lvl="1" indent="-366402" algn="just">
              <a:lnSpc>
                <a:spcPts val="6482"/>
              </a:lnSpc>
              <a:buFont typeface="Arial"/>
              <a:buChar char="•"/>
            </a:pPr>
            <a:r>
              <a:rPr lang="en-US" sz="3394">
                <a:solidFill>
                  <a:srgbClr val="000000"/>
                </a:solidFill>
                <a:latin typeface="Poppins Light Bold"/>
              </a:rPr>
              <a:t>Discount coupon</a:t>
            </a:r>
          </a:p>
          <a:p>
            <a:pPr marL="732805" lvl="1" indent="-366402" algn="just">
              <a:lnSpc>
                <a:spcPts val="6482"/>
              </a:lnSpc>
              <a:buFont typeface="Arial"/>
              <a:buChar char="•"/>
            </a:pPr>
            <a:r>
              <a:rPr lang="en-US" sz="3394">
                <a:solidFill>
                  <a:srgbClr val="000000"/>
                </a:solidFill>
                <a:latin typeface="Poppins Light Bold"/>
              </a:rPr>
              <a:t>Ratings</a:t>
            </a:r>
          </a:p>
          <a:p>
            <a:pPr algn="just">
              <a:lnSpc>
                <a:spcPts val="6482"/>
              </a:lnSpc>
            </a:pPr>
            <a:endParaRPr lang="en-US" sz="3394">
              <a:solidFill>
                <a:srgbClr val="000000"/>
              </a:solidFill>
              <a:latin typeface="Poppins Light Bold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C2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737216" y="5520241"/>
            <a:ext cx="7531832" cy="7531832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7894FF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957080" y="4818515"/>
            <a:ext cx="3586211" cy="3586211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EB3EB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028700" y="704850"/>
            <a:ext cx="7000828" cy="2161773"/>
            <a:chOff x="0" y="0"/>
            <a:chExt cx="9334437" cy="2882364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0"/>
              <a:ext cx="9334437" cy="2882364"/>
              <a:chOff x="0" y="0"/>
              <a:chExt cx="2394865" cy="739506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2394865" cy="739506"/>
              </a:xfrm>
              <a:custGeom>
                <a:avLst/>
                <a:gdLst/>
                <a:ahLst/>
                <a:cxnLst/>
                <a:rect l="l" t="t" r="r" b="b"/>
                <a:pathLst>
                  <a:path w="2394865" h="739506">
                    <a:moveTo>
                      <a:pt x="2270405" y="739506"/>
                    </a:moveTo>
                    <a:lnTo>
                      <a:pt x="124460" y="739506"/>
                    </a:lnTo>
                    <a:cubicBezTo>
                      <a:pt x="55880" y="739506"/>
                      <a:pt x="0" y="683626"/>
                      <a:pt x="0" y="615046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2270405" y="0"/>
                    </a:lnTo>
                    <a:cubicBezTo>
                      <a:pt x="2338985" y="0"/>
                      <a:pt x="2394865" y="55880"/>
                      <a:pt x="2394865" y="124460"/>
                    </a:cubicBezTo>
                    <a:lnTo>
                      <a:pt x="2394865" y="615046"/>
                    </a:lnTo>
                    <a:cubicBezTo>
                      <a:pt x="2394865" y="683626"/>
                      <a:pt x="2338985" y="739506"/>
                      <a:pt x="2270405" y="739506"/>
                    </a:cubicBezTo>
                    <a:close/>
                  </a:path>
                </a:pathLst>
              </a:custGeom>
              <a:solidFill>
                <a:srgbClr val="FA9329"/>
              </a:solidFill>
            </p:spPr>
          </p:sp>
        </p:grpSp>
        <p:sp>
          <p:nvSpPr>
            <p:cNvPr id="9" name="TextBox 9"/>
            <p:cNvSpPr txBox="1"/>
            <p:nvPr/>
          </p:nvSpPr>
          <p:spPr>
            <a:xfrm>
              <a:off x="963607" y="665786"/>
              <a:ext cx="7702317" cy="16351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8000">
                  <a:solidFill>
                    <a:srgbClr val="FBFFF3"/>
                  </a:solidFill>
                  <a:latin typeface="Fredoka One"/>
                </a:rPr>
                <a:t>References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8434248" y="2719613"/>
            <a:ext cx="8825052" cy="5247825"/>
            <a:chOff x="0" y="0"/>
            <a:chExt cx="3018901" cy="179519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018901" cy="1795192"/>
            </a:xfrm>
            <a:custGeom>
              <a:avLst/>
              <a:gdLst/>
              <a:ahLst/>
              <a:cxnLst/>
              <a:rect l="l" t="t" r="r" b="b"/>
              <a:pathLst>
                <a:path w="3018901" h="1795192">
                  <a:moveTo>
                    <a:pt x="2894441" y="1795192"/>
                  </a:moveTo>
                  <a:lnTo>
                    <a:pt x="124460" y="1795192"/>
                  </a:lnTo>
                  <a:cubicBezTo>
                    <a:pt x="55880" y="1795192"/>
                    <a:pt x="0" y="1739312"/>
                    <a:pt x="0" y="167073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894441" y="0"/>
                  </a:lnTo>
                  <a:cubicBezTo>
                    <a:pt x="2963021" y="0"/>
                    <a:pt x="3018901" y="55880"/>
                    <a:pt x="3018901" y="124460"/>
                  </a:cubicBezTo>
                  <a:lnTo>
                    <a:pt x="3018901" y="1670732"/>
                  </a:lnTo>
                  <a:cubicBezTo>
                    <a:pt x="3018901" y="1739312"/>
                    <a:pt x="2963021" y="1795192"/>
                    <a:pt x="2894441" y="1795192"/>
                  </a:cubicBezTo>
                  <a:close/>
                </a:path>
              </a:pathLst>
            </a:custGeom>
            <a:solidFill>
              <a:srgbClr val="FBFFF3"/>
            </a:solidFill>
          </p:spPr>
        </p:sp>
      </p:grpSp>
      <p:sp>
        <p:nvSpPr>
          <p:cNvPr id="12" name="TextBox 12"/>
          <p:cNvSpPr txBox="1"/>
          <p:nvPr/>
        </p:nvSpPr>
        <p:spPr>
          <a:xfrm>
            <a:off x="10102768" y="3312068"/>
            <a:ext cx="6250753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Poppins Light"/>
              </a:rPr>
              <a:t>www.w3school.com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102768" y="4959893"/>
            <a:ext cx="6250753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Poppins Light"/>
              </a:rPr>
              <a:t>www.youtube.com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102768" y="6398168"/>
            <a:ext cx="6250753" cy="824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Poppins Light"/>
              </a:rPr>
              <a:t>Refe</a:t>
            </a:r>
            <a:r>
              <a:rPr lang="en-US" sz="2399">
                <a:solidFill>
                  <a:srgbClr val="000000"/>
                </a:solidFill>
                <a:latin typeface="Poppins Light"/>
              </a:rPr>
              <a:t>rence has also been taken from web designing and development tutorials. </a:t>
            </a:r>
          </a:p>
        </p:txBody>
      </p:sp>
      <p:sp>
        <p:nvSpPr>
          <p:cNvPr id="15" name="AutoShape 15"/>
          <p:cNvSpPr/>
          <p:nvPr/>
        </p:nvSpPr>
        <p:spPr>
          <a:xfrm>
            <a:off x="8830142" y="4357913"/>
            <a:ext cx="7523379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6" name="AutoShape 16"/>
          <p:cNvSpPr/>
          <p:nvPr/>
        </p:nvSpPr>
        <p:spPr>
          <a:xfrm>
            <a:off x="8830142" y="6005738"/>
            <a:ext cx="7523379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7" name="TextBox 17"/>
          <p:cNvSpPr txBox="1"/>
          <p:nvPr/>
        </p:nvSpPr>
        <p:spPr>
          <a:xfrm>
            <a:off x="9024208" y="3270426"/>
            <a:ext cx="833930" cy="4834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en-US" sz="2800">
                <a:solidFill>
                  <a:srgbClr val="000000"/>
                </a:solidFill>
                <a:latin typeface="Fredoka One"/>
              </a:rPr>
              <a:t>01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024208" y="4771010"/>
            <a:ext cx="833930" cy="4834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en-US" sz="2800">
                <a:solidFill>
                  <a:srgbClr val="000000"/>
                </a:solidFill>
                <a:latin typeface="Fredoka One"/>
              </a:rPr>
              <a:t>02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024208" y="6384409"/>
            <a:ext cx="833930" cy="4834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en-US" sz="2800">
                <a:solidFill>
                  <a:srgbClr val="000000"/>
                </a:solidFill>
                <a:latin typeface="Fredoka One"/>
              </a:rPr>
              <a:t>03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B3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75847" y="6326813"/>
            <a:ext cx="7531832" cy="7531832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CDC2FE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0756168" y="-3255786"/>
            <a:ext cx="7531832" cy="7531832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A9329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028700" y="1725215"/>
            <a:ext cx="16230600" cy="4423050"/>
            <a:chOff x="0" y="0"/>
            <a:chExt cx="5552214" cy="151305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552214" cy="1513051"/>
            </a:xfrm>
            <a:custGeom>
              <a:avLst/>
              <a:gdLst/>
              <a:ahLst/>
              <a:cxnLst/>
              <a:rect l="l" t="t" r="r" b="b"/>
              <a:pathLst>
                <a:path w="5552214" h="1513051">
                  <a:moveTo>
                    <a:pt x="5427754" y="1513051"/>
                  </a:moveTo>
                  <a:lnTo>
                    <a:pt x="124460" y="1513051"/>
                  </a:lnTo>
                  <a:cubicBezTo>
                    <a:pt x="55880" y="1513051"/>
                    <a:pt x="0" y="1457171"/>
                    <a:pt x="0" y="138859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427754" y="0"/>
                  </a:lnTo>
                  <a:cubicBezTo>
                    <a:pt x="5496334" y="0"/>
                    <a:pt x="5552214" y="55880"/>
                    <a:pt x="5552214" y="124460"/>
                  </a:cubicBezTo>
                  <a:lnTo>
                    <a:pt x="5552214" y="1388591"/>
                  </a:lnTo>
                  <a:cubicBezTo>
                    <a:pt x="5552214" y="1457171"/>
                    <a:pt x="5496334" y="1513051"/>
                    <a:pt x="5427754" y="1513051"/>
                  </a:cubicBezTo>
                  <a:close/>
                </a:path>
              </a:pathLst>
            </a:custGeom>
            <a:solidFill>
              <a:srgbClr val="FBFFF3"/>
            </a:solidFill>
          </p:spPr>
        </p:sp>
      </p:grpSp>
      <p:sp>
        <p:nvSpPr>
          <p:cNvPr id="8" name="TextBox 8"/>
          <p:cNvSpPr txBox="1"/>
          <p:nvPr/>
        </p:nvSpPr>
        <p:spPr>
          <a:xfrm>
            <a:off x="4779088" y="2558723"/>
            <a:ext cx="8719175" cy="3263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00"/>
              </a:lnSpc>
            </a:pPr>
            <a:r>
              <a:rPr lang="en-US" sz="12500" dirty="0">
                <a:solidFill>
                  <a:srgbClr val="000000"/>
                </a:solidFill>
                <a:latin typeface="Franklin Gothic Demi" panose="020B0703020102020204" pitchFamily="34" charset="0"/>
              </a:rPr>
              <a:t>Thank</a:t>
            </a:r>
          </a:p>
          <a:p>
            <a:pPr algn="ctr">
              <a:lnSpc>
                <a:spcPts val="12500"/>
              </a:lnSpc>
            </a:pPr>
            <a:r>
              <a:rPr lang="en-US" sz="12500" dirty="0">
                <a:solidFill>
                  <a:srgbClr val="000000"/>
                </a:solidFill>
                <a:latin typeface="Franklin Gothic Demi" panose="020B0703020102020204" pitchFamily="34" charset="0"/>
              </a:rPr>
              <a:t>You!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1028700" y="6516983"/>
            <a:ext cx="16230600" cy="1957195"/>
            <a:chOff x="0" y="0"/>
            <a:chExt cx="5552214" cy="67890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5552214" cy="678902"/>
            </a:xfrm>
            <a:custGeom>
              <a:avLst/>
              <a:gdLst/>
              <a:ahLst/>
              <a:cxnLst/>
              <a:rect l="l" t="t" r="r" b="b"/>
              <a:pathLst>
                <a:path w="5552214" h="678902">
                  <a:moveTo>
                    <a:pt x="5427754" y="678902"/>
                  </a:moveTo>
                  <a:lnTo>
                    <a:pt x="124460" y="678902"/>
                  </a:lnTo>
                  <a:cubicBezTo>
                    <a:pt x="55880" y="678902"/>
                    <a:pt x="0" y="623022"/>
                    <a:pt x="0" y="55444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427754" y="0"/>
                  </a:lnTo>
                  <a:cubicBezTo>
                    <a:pt x="5496334" y="0"/>
                    <a:pt x="5552214" y="55880"/>
                    <a:pt x="5552214" y="124460"/>
                  </a:cubicBezTo>
                  <a:lnTo>
                    <a:pt x="5552214" y="554442"/>
                  </a:lnTo>
                  <a:cubicBezTo>
                    <a:pt x="5552214" y="623022"/>
                    <a:pt x="5496334" y="678902"/>
                    <a:pt x="5427754" y="678902"/>
                  </a:cubicBezTo>
                  <a:close/>
                </a:path>
              </a:pathLst>
            </a:custGeom>
            <a:solidFill>
              <a:srgbClr val="7894FF"/>
            </a:solidFill>
          </p:spPr>
        </p:sp>
      </p:grpSp>
      <p:sp>
        <p:nvSpPr>
          <p:cNvPr id="11" name="TextBox 11"/>
          <p:cNvSpPr txBox="1"/>
          <p:nvPr/>
        </p:nvSpPr>
        <p:spPr>
          <a:xfrm>
            <a:off x="4779088" y="7189088"/>
            <a:ext cx="8719175" cy="5463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Poppins Medium"/>
              </a:rPr>
              <a:t>Do you have any questions for us?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894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737216" y="5492384"/>
            <a:ext cx="7531832" cy="7531832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CDC2FE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4522084" y="143309"/>
            <a:ext cx="7531832" cy="7531832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A9329"/>
            </a:solid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1921989" y="1016000"/>
            <a:ext cx="5486400" cy="8229600"/>
            <a:chOff x="0" y="0"/>
            <a:chExt cx="6350000" cy="9525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9525000"/>
            </a:xfrm>
            <a:custGeom>
              <a:avLst/>
              <a:gdLst/>
              <a:ahLst/>
              <a:cxnLst/>
              <a:rect l="l" t="t" r="r" b="b"/>
              <a:pathLst>
                <a:path w="6350000" h="9525000">
                  <a:moveTo>
                    <a:pt x="0" y="9042400"/>
                  </a:moveTo>
                  <a:lnTo>
                    <a:pt x="0" y="482600"/>
                  </a:lnTo>
                  <a:cubicBezTo>
                    <a:pt x="0" y="215900"/>
                    <a:pt x="215900" y="0"/>
                    <a:pt x="482600" y="0"/>
                  </a:cubicBezTo>
                  <a:lnTo>
                    <a:pt x="5867400" y="0"/>
                  </a:lnTo>
                  <a:cubicBezTo>
                    <a:pt x="6134100" y="0"/>
                    <a:pt x="6350000" y="217170"/>
                    <a:pt x="6350000" y="482600"/>
                  </a:cubicBezTo>
                  <a:lnTo>
                    <a:pt x="6350000" y="9042400"/>
                  </a:lnTo>
                  <a:cubicBezTo>
                    <a:pt x="6350000" y="9309100"/>
                    <a:pt x="6134100" y="9525000"/>
                    <a:pt x="5867400" y="9525000"/>
                  </a:cubicBezTo>
                  <a:lnTo>
                    <a:pt x="482600" y="9525000"/>
                  </a:lnTo>
                  <a:cubicBezTo>
                    <a:pt x="217170" y="9525000"/>
                    <a:pt x="0" y="9309100"/>
                    <a:pt x="0" y="9042400"/>
                  </a:cubicBezTo>
                  <a:close/>
                </a:path>
              </a:pathLst>
            </a:custGeom>
            <a:blipFill>
              <a:blip r:embed="rId2"/>
              <a:stretch>
                <a:fillRect l="-8540" r="-116459"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1028700" y="3304861"/>
            <a:ext cx="10268080" cy="5940739"/>
            <a:chOff x="0" y="0"/>
            <a:chExt cx="3512536" cy="203222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512537" cy="2032227"/>
            </a:xfrm>
            <a:custGeom>
              <a:avLst/>
              <a:gdLst/>
              <a:ahLst/>
              <a:cxnLst/>
              <a:rect l="l" t="t" r="r" b="b"/>
              <a:pathLst>
                <a:path w="3512537" h="2032227">
                  <a:moveTo>
                    <a:pt x="3388077" y="2032227"/>
                  </a:moveTo>
                  <a:lnTo>
                    <a:pt x="124460" y="2032227"/>
                  </a:lnTo>
                  <a:cubicBezTo>
                    <a:pt x="55880" y="2032227"/>
                    <a:pt x="0" y="1976346"/>
                    <a:pt x="0" y="1907766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388077" y="0"/>
                  </a:lnTo>
                  <a:cubicBezTo>
                    <a:pt x="3456656" y="0"/>
                    <a:pt x="3512537" y="55880"/>
                    <a:pt x="3512537" y="124460"/>
                  </a:cubicBezTo>
                  <a:lnTo>
                    <a:pt x="3512537" y="1907767"/>
                  </a:lnTo>
                  <a:cubicBezTo>
                    <a:pt x="3512537" y="1976347"/>
                    <a:pt x="3456656" y="2032227"/>
                    <a:pt x="3388077" y="2032227"/>
                  </a:cubicBezTo>
                  <a:close/>
                </a:path>
              </a:pathLst>
            </a:custGeom>
            <a:solidFill>
              <a:srgbClr val="FBFFF3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1028700" y="1028700"/>
            <a:ext cx="10268080" cy="1930525"/>
            <a:chOff x="0" y="0"/>
            <a:chExt cx="3512536" cy="6604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512537" cy="660400"/>
            </a:xfrm>
            <a:custGeom>
              <a:avLst/>
              <a:gdLst/>
              <a:ahLst/>
              <a:cxnLst/>
              <a:rect l="l" t="t" r="r" b="b"/>
              <a:pathLst>
                <a:path w="3512537" h="660400">
                  <a:moveTo>
                    <a:pt x="3388077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388077" y="0"/>
                  </a:lnTo>
                  <a:cubicBezTo>
                    <a:pt x="3456656" y="0"/>
                    <a:pt x="3512537" y="55880"/>
                    <a:pt x="3512537" y="124460"/>
                  </a:cubicBezTo>
                  <a:lnTo>
                    <a:pt x="3512537" y="535940"/>
                  </a:lnTo>
                  <a:cubicBezTo>
                    <a:pt x="3512537" y="604520"/>
                    <a:pt x="3456656" y="660400"/>
                    <a:pt x="3388077" y="660400"/>
                  </a:cubicBezTo>
                  <a:close/>
                </a:path>
              </a:pathLst>
            </a:custGeom>
            <a:solidFill>
              <a:srgbClr val="FEB3EB"/>
            </a:solidFill>
          </p:spPr>
        </p:sp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3"/>
          <a:srcRect t="356" b="6838"/>
          <a:stretch>
            <a:fillRect/>
          </a:stretch>
        </p:blipFill>
        <p:spPr>
          <a:xfrm>
            <a:off x="1028700" y="3909225"/>
            <a:ext cx="10268080" cy="5336375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797827" y="1583117"/>
            <a:ext cx="8719175" cy="7454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59"/>
              </a:lnSpc>
            </a:pPr>
            <a:r>
              <a:rPr lang="en-US" sz="4399">
                <a:solidFill>
                  <a:srgbClr val="000000"/>
                </a:solidFill>
                <a:latin typeface="Poppins Light"/>
              </a:rPr>
              <a:t>E-Commerce Website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C2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11130551" y="5555721"/>
            <a:ext cx="3946234" cy="3434784"/>
            <a:chOff x="0" y="0"/>
            <a:chExt cx="1693707" cy="147419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693707" cy="1474195"/>
            </a:xfrm>
            <a:custGeom>
              <a:avLst/>
              <a:gdLst/>
              <a:ahLst/>
              <a:cxnLst/>
              <a:rect l="l" t="t" r="r" b="b"/>
              <a:pathLst>
                <a:path w="1693707" h="1474195">
                  <a:moveTo>
                    <a:pt x="1569247" y="1474195"/>
                  </a:moveTo>
                  <a:lnTo>
                    <a:pt x="124460" y="1474195"/>
                  </a:lnTo>
                  <a:cubicBezTo>
                    <a:pt x="55880" y="1474195"/>
                    <a:pt x="0" y="1418315"/>
                    <a:pt x="0" y="134973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69247" y="0"/>
                  </a:lnTo>
                  <a:cubicBezTo>
                    <a:pt x="1637827" y="0"/>
                    <a:pt x="1693707" y="55880"/>
                    <a:pt x="1693707" y="124460"/>
                  </a:cubicBezTo>
                  <a:lnTo>
                    <a:pt x="1693707" y="1349735"/>
                  </a:lnTo>
                  <a:cubicBezTo>
                    <a:pt x="1693707" y="1418315"/>
                    <a:pt x="1637827" y="1474195"/>
                    <a:pt x="1569247" y="1474195"/>
                  </a:cubicBezTo>
                  <a:close/>
                </a:path>
              </a:pathLst>
            </a:custGeom>
            <a:solidFill>
              <a:srgbClr val="FBFFF3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028700" y="1028700"/>
            <a:ext cx="16230600" cy="2003023"/>
            <a:chOff x="0" y="0"/>
            <a:chExt cx="21640800" cy="2670697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0"/>
              <a:ext cx="21640800" cy="2670697"/>
              <a:chOff x="0" y="0"/>
              <a:chExt cx="5552214" cy="6852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5552214" cy="685200"/>
              </a:xfrm>
              <a:custGeom>
                <a:avLst/>
                <a:gdLst/>
                <a:ahLst/>
                <a:cxnLst/>
                <a:rect l="l" t="t" r="r" b="b"/>
                <a:pathLst>
                  <a:path w="5552214" h="685200">
                    <a:moveTo>
                      <a:pt x="5427754" y="685200"/>
                    </a:moveTo>
                    <a:lnTo>
                      <a:pt x="124460" y="685200"/>
                    </a:lnTo>
                    <a:cubicBezTo>
                      <a:pt x="55880" y="685200"/>
                      <a:pt x="0" y="629320"/>
                      <a:pt x="0" y="5607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5427754" y="0"/>
                    </a:lnTo>
                    <a:cubicBezTo>
                      <a:pt x="5496334" y="0"/>
                      <a:pt x="5552214" y="55880"/>
                      <a:pt x="5552214" y="124460"/>
                    </a:cubicBezTo>
                    <a:lnTo>
                      <a:pt x="5552214" y="560740"/>
                    </a:lnTo>
                    <a:cubicBezTo>
                      <a:pt x="5552214" y="629320"/>
                      <a:pt x="5496334" y="685200"/>
                      <a:pt x="5427754" y="685200"/>
                    </a:cubicBezTo>
                    <a:close/>
                  </a:path>
                </a:pathLst>
              </a:custGeom>
              <a:solidFill>
                <a:srgbClr val="7894FF"/>
              </a:solidFill>
            </p:spPr>
          </p:sp>
        </p:grpSp>
        <p:sp>
          <p:nvSpPr>
            <p:cNvPr id="9" name="TextBox 9"/>
            <p:cNvSpPr txBox="1"/>
            <p:nvPr/>
          </p:nvSpPr>
          <p:spPr>
            <a:xfrm>
              <a:off x="2946966" y="513024"/>
              <a:ext cx="15746868" cy="16351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600"/>
                </a:lnSpc>
              </a:pPr>
              <a:r>
                <a:rPr lang="en-US" sz="8000">
                  <a:solidFill>
                    <a:srgbClr val="FBFFF3"/>
                  </a:solidFill>
                  <a:latin typeface="Fredoka One"/>
                </a:rPr>
                <a:t>Meet the Group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2971136" y="5551488"/>
            <a:ext cx="3946234" cy="3439017"/>
            <a:chOff x="0" y="0"/>
            <a:chExt cx="5261645" cy="4585357"/>
          </a:xfrm>
        </p:grpSpPr>
        <p:grpSp>
          <p:nvGrpSpPr>
            <p:cNvPr id="11" name="Group 11"/>
            <p:cNvGrpSpPr/>
            <p:nvPr/>
          </p:nvGrpSpPr>
          <p:grpSpPr>
            <a:xfrm>
              <a:off x="0" y="0"/>
              <a:ext cx="5261645" cy="4585357"/>
              <a:chOff x="0" y="0"/>
              <a:chExt cx="1693707" cy="1476012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1693707" cy="1476012"/>
              </a:xfrm>
              <a:custGeom>
                <a:avLst/>
                <a:gdLst/>
                <a:ahLst/>
                <a:cxnLst/>
                <a:rect l="l" t="t" r="r" b="b"/>
                <a:pathLst>
                  <a:path w="1693707" h="1476012">
                    <a:moveTo>
                      <a:pt x="1569247" y="1476012"/>
                    </a:moveTo>
                    <a:lnTo>
                      <a:pt x="124460" y="1476012"/>
                    </a:lnTo>
                    <a:cubicBezTo>
                      <a:pt x="55880" y="1476012"/>
                      <a:pt x="0" y="1420132"/>
                      <a:pt x="0" y="1351552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569247" y="0"/>
                    </a:lnTo>
                    <a:cubicBezTo>
                      <a:pt x="1637827" y="0"/>
                      <a:pt x="1693707" y="55880"/>
                      <a:pt x="1693707" y="124460"/>
                    </a:cubicBezTo>
                    <a:lnTo>
                      <a:pt x="1693707" y="1351552"/>
                    </a:lnTo>
                    <a:cubicBezTo>
                      <a:pt x="1693707" y="1420132"/>
                      <a:pt x="1637827" y="1476012"/>
                      <a:pt x="1569247" y="1476012"/>
                    </a:cubicBezTo>
                    <a:close/>
                  </a:path>
                </a:pathLst>
              </a:custGeom>
              <a:solidFill>
                <a:srgbClr val="FBFFF3"/>
              </a:solidFill>
            </p:spPr>
          </p:sp>
        </p:grpSp>
        <p:sp>
          <p:nvSpPr>
            <p:cNvPr id="13" name="TextBox 13"/>
            <p:cNvSpPr txBox="1"/>
            <p:nvPr/>
          </p:nvSpPr>
          <p:spPr>
            <a:xfrm>
              <a:off x="528584" y="2814634"/>
              <a:ext cx="4072422" cy="6918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159"/>
                </a:lnSpc>
              </a:pPr>
              <a:r>
                <a:rPr lang="en-US" sz="3200" dirty="0">
                  <a:solidFill>
                    <a:srgbClr val="000000"/>
                  </a:solidFill>
                  <a:latin typeface="Poppins Medium"/>
                </a:rPr>
                <a:t>NISHIT ROKAD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528584" y="3682287"/>
              <a:ext cx="4072422" cy="5300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119"/>
                </a:lnSpc>
              </a:pPr>
              <a:r>
                <a:rPr lang="en-US" sz="2399" dirty="0">
                  <a:solidFill>
                    <a:srgbClr val="000000"/>
                  </a:solidFill>
                  <a:latin typeface="Poppins Light Bold"/>
                </a:rPr>
                <a:t>(21IT136)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4571960" y="-43155"/>
            <a:ext cx="3739132" cy="2683495"/>
            <a:chOff x="0" y="0"/>
            <a:chExt cx="4985509" cy="3577994"/>
          </a:xfrm>
        </p:grpSpPr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89" t="34912" r="9219"/>
            <a:stretch>
              <a:fillRect/>
            </a:stretch>
          </p:blipFill>
          <p:spPr>
            <a:xfrm>
              <a:off x="0" y="0"/>
              <a:ext cx="4985509" cy="3577994"/>
            </a:xfrm>
            <a:prstGeom prst="rect">
              <a:avLst/>
            </a:prstGeom>
          </p:spPr>
        </p:pic>
        <p:sp>
          <p:nvSpPr>
            <p:cNvPr id="17" name="TextBox 17"/>
            <p:cNvSpPr txBox="1"/>
            <p:nvPr/>
          </p:nvSpPr>
          <p:spPr>
            <a:xfrm>
              <a:off x="1290545" y="1397037"/>
              <a:ext cx="2499578" cy="6728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16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FBFFF3"/>
                  </a:solidFill>
                  <a:latin typeface="Fredoka One"/>
                </a:rPr>
                <a:t>SGP-1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1517644" y="7377607"/>
            <a:ext cx="3063662" cy="1596078"/>
            <a:chOff x="-12461" y="-423553"/>
            <a:chExt cx="4084883" cy="2128103"/>
          </a:xfrm>
        </p:grpSpPr>
        <p:sp>
          <p:nvSpPr>
            <p:cNvPr id="22" name="TextBox 22"/>
            <p:cNvSpPr txBox="1"/>
            <p:nvPr/>
          </p:nvSpPr>
          <p:spPr>
            <a:xfrm>
              <a:off x="-12461" y="-423553"/>
              <a:ext cx="4072422" cy="21281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159"/>
                </a:lnSpc>
              </a:pPr>
              <a:r>
                <a:rPr lang="en-US" sz="3200" dirty="0">
                  <a:solidFill>
                    <a:srgbClr val="000000"/>
                  </a:solidFill>
                  <a:latin typeface="Poppins Medium"/>
                </a:rPr>
                <a:t>BHARGAV SANDIS</a:t>
              </a:r>
            </a:p>
            <a:p>
              <a:pPr algn="ctr">
                <a:lnSpc>
                  <a:spcPts val="4159"/>
                </a:lnSpc>
              </a:pPr>
              <a:r>
                <a:rPr lang="en-US" sz="3200" dirty="0">
                  <a:solidFill>
                    <a:srgbClr val="000000"/>
                  </a:solidFill>
                  <a:latin typeface="Poppins Medium"/>
                </a:rPr>
                <a:t>21IT137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829554"/>
              <a:ext cx="4072422" cy="5300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119"/>
                </a:lnSpc>
              </a:pPr>
              <a:endParaRPr lang="en-US" sz="2399" dirty="0">
                <a:solidFill>
                  <a:srgbClr val="000000"/>
                </a:solidFill>
                <a:latin typeface="Poppins Light Bold"/>
              </a:endParaRPr>
            </a:p>
          </p:txBody>
        </p:sp>
      </p:grpSp>
      <p:pic>
        <p:nvPicPr>
          <p:cNvPr id="24" name="Picture 2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4102971" y="3957275"/>
            <a:ext cx="1980742" cy="3196894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2113297" y="4147775"/>
            <a:ext cx="1980742" cy="319689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894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398190" y="6879462"/>
            <a:ext cx="6173770" cy="6173770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A9329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296663" y="633781"/>
            <a:ext cx="16230600" cy="2003023"/>
            <a:chOff x="-214049" y="-211274"/>
            <a:chExt cx="21640800" cy="2670697"/>
          </a:xfrm>
        </p:grpSpPr>
        <p:grpSp>
          <p:nvGrpSpPr>
            <p:cNvPr id="5" name="Group 5"/>
            <p:cNvGrpSpPr/>
            <p:nvPr/>
          </p:nvGrpSpPr>
          <p:grpSpPr>
            <a:xfrm>
              <a:off x="-214049" y="-211274"/>
              <a:ext cx="21640800" cy="2670697"/>
              <a:chOff x="-54917" y="-54205"/>
              <a:chExt cx="5552214" cy="6852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-54917" y="-54205"/>
                <a:ext cx="5552214" cy="685200"/>
              </a:xfrm>
              <a:custGeom>
                <a:avLst/>
                <a:gdLst/>
                <a:ahLst/>
                <a:cxnLst/>
                <a:rect l="l" t="t" r="r" b="b"/>
                <a:pathLst>
                  <a:path w="5552214" h="685200">
                    <a:moveTo>
                      <a:pt x="5427754" y="685200"/>
                    </a:moveTo>
                    <a:lnTo>
                      <a:pt x="124460" y="685200"/>
                    </a:lnTo>
                    <a:cubicBezTo>
                      <a:pt x="55880" y="685200"/>
                      <a:pt x="0" y="629320"/>
                      <a:pt x="0" y="5607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5427754" y="0"/>
                    </a:lnTo>
                    <a:cubicBezTo>
                      <a:pt x="5496334" y="0"/>
                      <a:pt x="5552214" y="55880"/>
                      <a:pt x="5552214" y="124460"/>
                    </a:cubicBezTo>
                    <a:lnTo>
                      <a:pt x="5552214" y="560740"/>
                    </a:lnTo>
                    <a:cubicBezTo>
                      <a:pt x="5552214" y="629320"/>
                      <a:pt x="5496334" y="685200"/>
                      <a:pt x="5427754" y="685200"/>
                    </a:cubicBezTo>
                    <a:close/>
                  </a:path>
                </a:pathLst>
              </a:custGeom>
              <a:solidFill>
                <a:srgbClr val="FEB3EB"/>
              </a:solidFill>
            </p:spPr>
          </p:sp>
        </p:grpSp>
        <p:sp>
          <p:nvSpPr>
            <p:cNvPr id="7" name="TextBox 7"/>
            <p:cNvSpPr txBox="1"/>
            <p:nvPr/>
          </p:nvSpPr>
          <p:spPr>
            <a:xfrm>
              <a:off x="786613" y="513024"/>
              <a:ext cx="15633947" cy="16351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9600"/>
                </a:lnSpc>
              </a:pPr>
              <a:r>
                <a:rPr lang="en-US" sz="8000" b="1" dirty="0">
                  <a:solidFill>
                    <a:srgbClr val="000000"/>
                  </a:solidFill>
                  <a:latin typeface="Franklin Gothic Demi" panose="020B0703020102020204" pitchFamily="34" charset="0"/>
                </a:rPr>
                <a:t>Introduction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28700" y="3304861"/>
            <a:ext cx="9910999" cy="5953439"/>
            <a:chOff x="0" y="0"/>
            <a:chExt cx="3390385" cy="203657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390385" cy="2036571"/>
            </a:xfrm>
            <a:custGeom>
              <a:avLst/>
              <a:gdLst/>
              <a:ahLst/>
              <a:cxnLst/>
              <a:rect l="l" t="t" r="r" b="b"/>
              <a:pathLst>
                <a:path w="3390385" h="2036571">
                  <a:moveTo>
                    <a:pt x="3265925" y="2036571"/>
                  </a:moveTo>
                  <a:lnTo>
                    <a:pt x="124460" y="2036571"/>
                  </a:lnTo>
                  <a:cubicBezTo>
                    <a:pt x="55880" y="2036571"/>
                    <a:pt x="0" y="1980691"/>
                    <a:pt x="0" y="191211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265925" y="0"/>
                  </a:lnTo>
                  <a:cubicBezTo>
                    <a:pt x="3334505" y="0"/>
                    <a:pt x="3390385" y="55880"/>
                    <a:pt x="3390385" y="124460"/>
                  </a:cubicBezTo>
                  <a:lnTo>
                    <a:pt x="3390385" y="1912111"/>
                  </a:lnTo>
                  <a:cubicBezTo>
                    <a:pt x="3390385" y="1980691"/>
                    <a:pt x="3334505" y="2036571"/>
                    <a:pt x="3265925" y="2036571"/>
                  </a:cubicBezTo>
                  <a:close/>
                </a:path>
              </a:pathLst>
            </a:custGeom>
            <a:solidFill>
              <a:srgbClr val="FBFFF3"/>
            </a:solidFill>
          </p:spPr>
        </p:sp>
      </p:grpSp>
      <p:sp>
        <p:nvSpPr>
          <p:cNvPr id="12" name="TextBox 12"/>
          <p:cNvSpPr txBox="1"/>
          <p:nvPr/>
        </p:nvSpPr>
        <p:spPr>
          <a:xfrm>
            <a:off x="1652706" y="3857236"/>
            <a:ext cx="8302608" cy="41806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26109" lvl="1" indent="-313054" algn="just">
              <a:lnSpc>
                <a:spcPts val="4059"/>
              </a:lnSpc>
              <a:buFont typeface="Arial"/>
              <a:buChar char="•"/>
            </a:pPr>
            <a:r>
              <a:rPr lang="en-US" sz="2899" dirty="0">
                <a:solidFill>
                  <a:srgbClr val="000000"/>
                </a:solidFill>
                <a:latin typeface="Poppins Light Bold"/>
              </a:rPr>
              <a:t>The project is about developing a website for the clothes shop.</a:t>
            </a:r>
          </a:p>
          <a:p>
            <a:pPr marL="626109" lvl="1" indent="-313054" algn="just">
              <a:lnSpc>
                <a:spcPts val="4059"/>
              </a:lnSpc>
              <a:buFont typeface="Arial"/>
              <a:buChar char="•"/>
            </a:pPr>
            <a:r>
              <a:rPr lang="en-US" sz="2899" dirty="0">
                <a:solidFill>
                  <a:srgbClr val="000000"/>
                </a:solidFill>
                <a:latin typeface="Poppins Light Bold"/>
              </a:rPr>
              <a:t>The website will showcase all types of fashions wear, for </a:t>
            </a:r>
            <a:r>
              <a:rPr lang="en-US" sz="2899" dirty="0" err="1">
                <a:solidFill>
                  <a:srgbClr val="000000"/>
                </a:solidFill>
                <a:latin typeface="Poppins Light Bold"/>
              </a:rPr>
              <a:t>mens</a:t>
            </a:r>
            <a:r>
              <a:rPr lang="en-US" sz="2899" dirty="0">
                <a:solidFill>
                  <a:srgbClr val="000000"/>
                </a:solidFill>
                <a:latin typeface="Poppins Light Bold"/>
              </a:rPr>
              <a:t> , </a:t>
            </a:r>
            <a:r>
              <a:rPr lang="en-US" sz="2899" dirty="0" err="1">
                <a:solidFill>
                  <a:srgbClr val="000000"/>
                </a:solidFill>
                <a:latin typeface="Poppins Light Bold"/>
              </a:rPr>
              <a:t>womens</a:t>
            </a:r>
            <a:r>
              <a:rPr lang="en-US" sz="2899" dirty="0">
                <a:solidFill>
                  <a:srgbClr val="000000"/>
                </a:solidFill>
                <a:latin typeface="Poppins Light Bold"/>
              </a:rPr>
              <a:t> ,kids.</a:t>
            </a:r>
          </a:p>
          <a:p>
            <a:pPr marL="626109" lvl="1" indent="-313054" algn="just">
              <a:lnSpc>
                <a:spcPts val="4059"/>
              </a:lnSpc>
              <a:buFont typeface="Arial"/>
              <a:buChar char="•"/>
            </a:pPr>
            <a:r>
              <a:rPr lang="en-US" sz="2899" dirty="0">
                <a:solidFill>
                  <a:srgbClr val="000000"/>
                </a:solidFill>
                <a:latin typeface="Poppins Light Bold"/>
              </a:rPr>
              <a:t>The website will be having all the information of the Store along with other features .</a:t>
            </a:r>
          </a:p>
          <a:p>
            <a:pPr algn="just">
              <a:lnSpc>
                <a:spcPts val="3919"/>
              </a:lnSpc>
            </a:pPr>
            <a:endParaRPr lang="en-US" sz="2899" dirty="0">
              <a:solidFill>
                <a:srgbClr val="000000"/>
              </a:solidFill>
              <a:latin typeface="Poppins Light Bold"/>
            </a:endParaRPr>
          </a:p>
        </p:txBody>
      </p:sp>
      <p:grpSp>
        <p:nvGrpSpPr>
          <p:cNvPr id="13" name="Group 13"/>
          <p:cNvGrpSpPr/>
          <p:nvPr/>
        </p:nvGrpSpPr>
        <p:grpSpPr>
          <a:xfrm>
            <a:off x="14571960" y="-43155"/>
            <a:ext cx="3739132" cy="2683495"/>
            <a:chOff x="0" y="0"/>
            <a:chExt cx="4985509" cy="3577994"/>
          </a:xfrm>
        </p:grpSpPr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89" t="34912" r="9219"/>
            <a:stretch>
              <a:fillRect/>
            </a:stretch>
          </p:blipFill>
          <p:spPr>
            <a:xfrm>
              <a:off x="0" y="0"/>
              <a:ext cx="4985509" cy="3577994"/>
            </a:xfrm>
            <a:prstGeom prst="rect">
              <a:avLst/>
            </a:prstGeom>
          </p:spPr>
        </p:pic>
        <p:sp>
          <p:nvSpPr>
            <p:cNvPr id="15" name="TextBox 15"/>
            <p:cNvSpPr txBox="1"/>
            <p:nvPr/>
          </p:nvSpPr>
          <p:spPr>
            <a:xfrm>
              <a:off x="1290545" y="1397037"/>
              <a:ext cx="2499578" cy="6728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16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FBFFF3"/>
                  </a:solidFill>
                  <a:latin typeface="Fredoka One"/>
                </a:rPr>
                <a:t>SGP-1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B3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028700" y="2436007"/>
            <a:ext cx="6822293" cy="6822293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51270"/>
            </a:xfrm>
            <a:custGeom>
              <a:avLst/>
              <a:gdLst/>
              <a:ahLst/>
              <a:cxnLst/>
              <a:rect l="l" t="t" r="r" b="b"/>
              <a:pathLst>
                <a:path w="6350000" h="635127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cubicBezTo>
                    <a:pt x="6350000" y="394970"/>
                    <a:pt x="6350000" y="39497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5955030" y="6351270"/>
                  </a:ln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ubicBezTo>
                    <a:pt x="0" y="5955030"/>
                    <a:pt x="0" y="5955030"/>
                    <a:pt x="0" y="5955030"/>
                  </a:cubicBezTo>
                  <a:close/>
                </a:path>
              </a:pathLst>
            </a:custGeom>
            <a:blipFill>
              <a:blip r:embed="rId2"/>
              <a:stretch>
                <a:fillRect l="-11267" r="-11267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1028700" y="801355"/>
            <a:ext cx="6822293" cy="2009373"/>
            <a:chOff x="0" y="0"/>
            <a:chExt cx="2333791" cy="68737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333791" cy="687373"/>
            </a:xfrm>
            <a:custGeom>
              <a:avLst/>
              <a:gdLst/>
              <a:ahLst/>
              <a:cxnLst/>
              <a:rect l="l" t="t" r="r" b="b"/>
              <a:pathLst>
                <a:path w="2333791" h="687373">
                  <a:moveTo>
                    <a:pt x="2209331" y="687373"/>
                  </a:moveTo>
                  <a:lnTo>
                    <a:pt x="124460" y="687373"/>
                  </a:lnTo>
                  <a:cubicBezTo>
                    <a:pt x="55880" y="687373"/>
                    <a:pt x="0" y="631493"/>
                    <a:pt x="0" y="56291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209331" y="0"/>
                  </a:lnTo>
                  <a:cubicBezTo>
                    <a:pt x="2277911" y="0"/>
                    <a:pt x="2333791" y="55880"/>
                    <a:pt x="2333791" y="124460"/>
                  </a:cubicBezTo>
                  <a:lnTo>
                    <a:pt x="2333791" y="562913"/>
                  </a:lnTo>
                  <a:cubicBezTo>
                    <a:pt x="2333791" y="631493"/>
                    <a:pt x="2277911" y="687373"/>
                    <a:pt x="2209331" y="687373"/>
                  </a:cubicBezTo>
                  <a:close/>
                </a:path>
              </a:pathLst>
            </a:custGeom>
            <a:solidFill>
              <a:srgbClr val="FA9329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1625137" y="1527443"/>
            <a:ext cx="5629420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999">
                <a:solidFill>
                  <a:srgbClr val="FBFFF3"/>
                </a:solidFill>
                <a:latin typeface="Fredoka One"/>
              </a:rPr>
              <a:t>Obje</a:t>
            </a:r>
            <a:r>
              <a:rPr lang="en-US" sz="7000">
                <a:solidFill>
                  <a:srgbClr val="FBFFF3"/>
                </a:solidFill>
                <a:latin typeface="Fredoka One"/>
              </a:rPr>
              <a:t>ctives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8434248" y="1028700"/>
            <a:ext cx="8825052" cy="8229600"/>
            <a:chOff x="0" y="0"/>
            <a:chExt cx="3018901" cy="281520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018901" cy="2815207"/>
            </a:xfrm>
            <a:custGeom>
              <a:avLst/>
              <a:gdLst/>
              <a:ahLst/>
              <a:cxnLst/>
              <a:rect l="l" t="t" r="r" b="b"/>
              <a:pathLst>
                <a:path w="3018901" h="2815207">
                  <a:moveTo>
                    <a:pt x="2894441" y="2815207"/>
                  </a:moveTo>
                  <a:lnTo>
                    <a:pt x="124460" y="2815207"/>
                  </a:lnTo>
                  <a:cubicBezTo>
                    <a:pt x="55880" y="2815207"/>
                    <a:pt x="0" y="2759327"/>
                    <a:pt x="0" y="269074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894441" y="0"/>
                  </a:lnTo>
                  <a:cubicBezTo>
                    <a:pt x="2963021" y="0"/>
                    <a:pt x="3018901" y="55880"/>
                    <a:pt x="3018901" y="124460"/>
                  </a:cubicBezTo>
                  <a:lnTo>
                    <a:pt x="3018901" y="2690747"/>
                  </a:lnTo>
                  <a:cubicBezTo>
                    <a:pt x="3018901" y="2759327"/>
                    <a:pt x="2963021" y="2815207"/>
                    <a:pt x="2894441" y="2815207"/>
                  </a:cubicBezTo>
                  <a:close/>
                </a:path>
              </a:pathLst>
            </a:custGeom>
            <a:solidFill>
              <a:srgbClr val="FBFFF3"/>
            </a:solidFill>
          </p:spPr>
        </p:sp>
      </p:grpSp>
      <p:sp>
        <p:nvSpPr>
          <p:cNvPr id="9" name="TextBox 9"/>
          <p:cNvSpPr txBox="1"/>
          <p:nvPr/>
        </p:nvSpPr>
        <p:spPr>
          <a:xfrm>
            <a:off x="8988523" y="2763103"/>
            <a:ext cx="7453003" cy="6104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just">
              <a:lnSpc>
                <a:spcPts val="3359"/>
              </a:lnSpc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latin typeface="Poppins Light Bold"/>
              </a:rPr>
              <a:t>Th</a:t>
            </a:r>
            <a:r>
              <a:rPr lang="en-US" sz="2399" dirty="0">
                <a:solidFill>
                  <a:srgbClr val="000000"/>
                </a:solidFill>
                <a:latin typeface="Poppins Light Bold"/>
              </a:rPr>
              <a:t>e website is designed to give a brief idea about the Shop.</a:t>
            </a:r>
          </a:p>
          <a:p>
            <a:pPr marL="518160" lvl="1" indent="-259080" algn="just">
              <a:lnSpc>
                <a:spcPts val="3359"/>
              </a:lnSpc>
              <a:buFont typeface="Arial"/>
              <a:buChar char="•"/>
            </a:pPr>
            <a:r>
              <a:rPr lang="en-US" sz="2399" dirty="0">
                <a:solidFill>
                  <a:srgbClr val="000000"/>
                </a:solidFill>
                <a:latin typeface="Poppins Light Bold"/>
              </a:rPr>
              <a:t>The website will contain all the necessary information about the products and the various brands dealing with. </a:t>
            </a:r>
          </a:p>
          <a:p>
            <a:pPr marL="518160" lvl="1" indent="-259080" algn="just">
              <a:lnSpc>
                <a:spcPts val="3359"/>
              </a:lnSpc>
              <a:buFont typeface="Arial"/>
              <a:buChar char="•"/>
            </a:pPr>
            <a:r>
              <a:rPr lang="en-US" sz="2399" dirty="0">
                <a:solidFill>
                  <a:srgbClr val="000000"/>
                </a:solidFill>
                <a:latin typeface="Poppins Light Bold"/>
              </a:rPr>
              <a:t>Website is designed to give glimpse of the firm just by surfing so to get a rough knowledge without physically going to the Shop.</a:t>
            </a:r>
          </a:p>
          <a:p>
            <a:pPr marL="518160" lvl="1" indent="-259080" algn="just">
              <a:lnSpc>
                <a:spcPts val="3359"/>
              </a:lnSpc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latin typeface="Poppins Light Bold"/>
              </a:rPr>
              <a:t>Due to pandemic all around the world, people are becoming more careful so website will help just by surfing it.</a:t>
            </a:r>
          </a:p>
          <a:p>
            <a:pPr algn="just">
              <a:lnSpc>
                <a:spcPts val="3359"/>
              </a:lnSpc>
            </a:pPr>
            <a:endParaRPr lang="en-US" sz="2400" dirty="0">
              <a:solidFill>
                <a:srgbClr val="000000"/>
              </a:solidFill>
              <a:latin typeface="Poppins Light Bold"/>
            </a:endParaRPr>
          </a:p>
          <a:p>
            <a:pPr algn="just">
              <a:lnSpc>
                <a:spcPts val="3359"/>
              </a:lnSpc>
            </a:pPr>
            <a:endParaRPr lang="en-US" sz="2400" dirty="0">
              <a:solidFill>
                <a:srgbClr val="000000"/>
              </a:solidFill>
              <a:latin typeface="Poppins Light Bold"/>
            </a:endParaRPr>
          </a:p>
        </p:txBody>
      </p:sp>
      <p:grpSp>
        <p:nvGrpSpPr>
          <p:cNvPr id="10" name="Group 10"/>
          <p:cNvGrpSpPr/>
          <p:nvPr/>
        </p:nvGrpSpPr>
        <p:grpSpPr>
          <a:xfrm>
            <a:off x="14571960" y="-43155"/>
            <a:ext cx="3739132" cy="2683495"/>
            <a:chOff x="0" y="0"/>
            <a:chExt cx="4985509" cy="3577994"/>
          </a:xfrm>
        </p:grpSpPr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89" t="34912" r="9219"/>
            <a:stretch>
              <a:fillRect/>
            </a:stretch>
          </p:blipFill>
          <p:spPr>
            <a:xfrm>
              <a:off x="0" y="0"/>
              <a:ext cx="4985509" cy="3577994"/>
            </a:xfrm>
            <a:prstGeom prst="rect">
              <a:avLst/>
            </a:prstGeom>
          </p:spPr>
        </p:pic>
        <p:sp>
          <p:nvSpPr>
            <p:cNvPr id="12" name="TextBox 12"/>
            <p:cNvSpPr txBox="1"/>
            <p:nvPr/>
          </p:nvSpPr>
          <p:spPr>
            <a:xfrm>
              <a:off x="1290545" y="1397037"/>
              <a:ext cx="2499578" cy="6728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16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FBFFF3"/>
                  </a:solidFill>
                  <a:latin typeface="Fredoka One"/>
                </a:rPr>
                <a:t>SGP-1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B3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61653" y="1502700"/>
            <a:ext cx="16132088" cy="8229600"/>
            <a:chOff x="0" y="0"/>
            <a:chExt cx="5518514" cy="281520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518515" cy="2815207"/>
            </a:xfrm>
            <a:custGeom>
              <a:avLst/>
              <a:gdLst/>
              <a:ahLst/>
              <a:cxnLst/>
              <a:rect l="l" t="t" r="r" b="b"/>
              <a:pathLst>
                <a:path w="5518515" h="2815207">
                  <a:moveTo>
                    <a:pt x="5394054" y="2815207"/>
                  </a:moveTo>
                  <a:lnTo>
                    <a:pt x="124460" y="2815207"/>
                  </a:lnTo>
                  <a:cubicBezTo>
                    <a:pt x="55880" y="2815207"/>
                    <a:pt x="0" y="2759327"/>
                    <a:pt x="0" y="269074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394054" y="0"/>
                  </a:lnTo>
                  <a:cubicBezTo>
                    <a:pt x="5462634" y="0"/>
                    <a:pt x="5518515" y="55880"/>
                    <a:pt x="5518515" y="124460"/>
                  </a:cubicBezTo>
                  <a:lnTo>
                    <a:pt x="5518515" y="2690747"/>
                  </a:lnTo>
                  <a:cubicBezTo>
                    <a:pt x="5518515" y="2759327"/>
                    <a:pt x="5462634" y="2815207"/>
                    <a:pt x="5394054" y="2815207"/>
                  </a:cubicBezTo>
                  <a:close/>
                </a:path>
              </a:pathLst>
            </a:custGeom>
            <a:solidFill>
              <a:srgbClr val="FBFFF3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261653" y="1502700"/>
            <a:ext cx="6822293" cy="2009373"/>
            <a:chOff x="0" y="0"/>
            <a:chExt cx="2333791" cy="68737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333791" cy="687373"/>
            </a:xfrm>
            <a:custGeom>
              <a:avLst/>
              <a:gdLst/>
              <a:ahLst/>
              <a:cxnLst/>
              <a:rect l="l" t="t" r="r" b="b"/>
              <a:pathLst>
                <a:path w="2333791" h="687373">
                  <a:moveTo>
                    <a:pt x="2209331" y="687373"/>
                  </a:moveTo>
                  <a:lnTo>
                    <a:pt x="124460" y="687373"/>
                  </a:lnTo>
                  <a:cubicBezTo>
                    <a:pt x="55880" y="687373"/>
                    <a:pt x="0" y="631493"/>
                    <a:pt x="0" y="56291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209331" y="0"/>
                  </a:lnTo>
                  <a:cubicBezTo>
                    <a:pt x="2277911" y="0"/>
                    <a:pt x="2333791" y="55880"/>
                    <a:pt x="2333791" y="124460"/>
                  </a:cubicBezTo>
                  <a:lnTo>
                    <a:pt x="2333791" y="562913"/>
                  </a:lnTo>
                  <a:cubicBezTo>
                    <a:pt x="2333791" y="631493"/>
                    <a:pt x="2277911" y="687373"/>
                    <a:pt x="2209331" y="687373"/>
                  </a:cubicBezTo>
                  <a:close/>
                </a:path>
              </a:pathLst>
            </a:custGeom>
            <a:solidFill>
              <a:srgbClr val="FA9329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1713837" y="4160557"/>
            <a:ext cx="15227720" cy="43346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051" lvl="1" indent="-269525" algn="just">
              <a:lnSpc>
                <a:spcPts val="3495"/>
              </a:lnSpc>
              <a:buFont typeface="Arial"/>
              <a:buChar char="•"/>
            </a:pPr>
            <a:r>
              <a:rPr lang="en-US" sz="2496">
                <a:solidFill>
                  <a:srgbClr val="000000"/>
                </a:solidFill>
                <a:latin typeface="Poppins Light Bold"/>
              </a:rPr>
              <a:t>Website is a best visual representation of the firm that can be opted to showcase the brands and other features. </a:t>
            </a:r>
          </a:p>
          <a:p>
            <a:pPr marL="539051" lvl="1" indent="-269525" algn="just">
              <a:lnSpc>
                <a:spcPts val="3495"/>
              </a:lnSpc>
              <a:buFont typeface="Arial"/>
              <a:buChar char="•"/>
            </a:pPr>
            <a:r>
              <a:rPr lang="en-US" sz="2496">
                <a:solidFill>
                  <a:srgbClr val="000000"/>
                </a:solidFill>
                <a:latin typeface="Poppins Light Bold"/>
              </a:rPr>
              <a:t>Through our website we can pictorically showcase the products to the customers from the comfort of their home. </a:t>
            </a:r>
          </a:p>
          <a:p>
            <a:pPr marL="539051" lvl="1" indent="-269525" algn="just">
              <a:lnSpc>
                <a:spcPts val="3495"/>
              </a:lnSpc>
              <a:buFont typeface="Arial"/>
              <a:buChar char="•"/>
            </a:pPr>
            <a:r>
              <a:rPr lang="en-US" sz="2496">
                <a:solidFill>
                  <a:srgbClr val="000000"/>
                </a:solidFill>
                <a:latin typeface="Poppins Light Bold"/>
              </a:rPr>
              <a:t>Website will be having all the customer care number of the brands so customers can directly visit website and register their complaint regarding the product.</a:t>
            </a:r>
          </a:p>
          <a:p>
            <a:pPr marL="539051" lvl="1" indent="-269525" algn="just">
              <a:lnSpc>
                <a:spcPts val="3495"/>
              </a:lnSpc>
              <a:buFont typeface="Arial"/>
              <a:buChar char="•"/>
            </a:pPr>
            <a:r>
              <a:rPr lang="en-US" sz="2496">
                <a:solidFill>
                  <a:srgbClr val="000000"/>
                </a:solidFill>
                <a:latin typeface="Poppins Light Bold"/>
              </a:rPr>
              <a:t>Through website, customers can also request for a price and other.. of the certain products and get a reply from the shop without visiting.</a:t>
            </a:r>
          </a:p>
          <a:p>
            <a:pPr algn="just">
              <a:lnSpc>
                <a:spcPts val="3495"/>
              </a:lnSpc>
            </a:pPr>
            <a:endParaRPr lang="en-US" sz="2496">
              <a:solidFill>
                <a:srgbClr val="000000"/>
              </a:solidFill>
              <a:latin typeface="Poppins Light Bold"/>
            </a:endParaRPr>
          </a:p>
          <a:p>
            <a:pPr algn="just">
              <a:lnSpc>
                <a:spcPts val="3495"/>
              </a:lnSpc>
            </a:pPr>
            <a:endParaRPr lang="en-US" sz="2496">
              <a:solidFill>
                <a:srgbClr val="000000"/>
              </a:solidFill>
              <a:latin typeface="Poppins Light Bold"/>
            </a:endParaRPr>
          </a:p>
        </p:txBody>
      </p:sp>
      <p:grpSp>
        <p:nvGrpSpPr>
          <p:cNvPr id="7" name="Group 7"/>
          <p:cNvGrpSpPr/>
          <p:nvPr/>
        </p:nvGrpSpPr>
        <p:grpSpPr>
          <a:xfrm>
            <a:off x="14571960" y="-43155"/>
            <a:ext cx="3739132" cy="2683495"/>
            <a:chOff x="0" y="0"/>
            <a:chExt cx="4985509" cy="3577994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89" t="34912" r="9219"/>
            <a:stretch>
              <a:fillRect/>
            </a:stretch>
          </p:blipFill>
          <p:spPr>
            <a:xfrm>
              <a:off x="0" y="0"/>
              <a:ext cx="4985509" cy="3577994"/>
            </a:xfrm>
            <a:prstGeom prst="rect">
              <a:avLst/>
            </a:prstGeom>
          </p:spPr>
        </p:pic>
        <p:sp>
          <p:nvSpPr>
            <p:cNvPr id="9" name="TextBox 9"/>
            <p:cNvSpPr txBox="1"/>
            <p:nvPr/>
          </p:nvSpPr>
          <p:spPr>
            <a:xfrm>
              <a:off x="1290545" y="1397037"/>
              <a:ext cx="2499578" cy="6728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16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FBFFF3"/>
                  </a:solidFill>
                  <a:latin typeface="Fredoka One"/>
                </a:rPr>
                <a:t>SGP-1</a:t>
              </a:r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604726" y="1978749"/>
            <a:ext cx="5629420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999">
                <a:solidFill>
                  <a:srgbClr val="FBFFF3"/>
                </a:solidFill>
                <a:latin typeface="Fredoka One"/>
              </a:rPr>
              <a:t>Problems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B3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028700" y="2436007"/>
            <a:ext cx="6822293" cy="6822293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51270"/>
            </a:xfrm>
            <a:custGeom>
              <a:avLst/>
              <a:gdLst/>
              <a:ahLst/>
              <a:cxnLst/>
              <a:rect l="l" t="t" r="r" b="b"/>
              <a:pathLst>
                <a:path w="6350000" h="635127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cubicBezTo>
                    <a:pt x="6350000" y="394970"/>
                    <a:pt x="6350000" y="39497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5955030" y="6351270"/>
                  </a:ln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ubicBezTo>
                    <a:pt x="0" y="5955030"/>
                    <a:pt x="0" y="5955030"/>
                    <a:pt x="0" y="5955030"/>
                  </a:cubicBezTo>
                  <a:close/>
                </a:path>
              </a:pathLst>
            </a:custGeom>
            <a:blipFill>
              <a:blip r:embed="rId2"/>
              <a:stretch>
                <a:fillRect l="-10" r="-10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1028700" y="1028700"/>
            <a:ext cx="6822293" cy="2009373"/>
            <a:chOff x="0" y="0"/>
            <a:chExt cx="2333791" cy="68737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333791" cy="687373"/>
            </a:xfrm>
            <a:custGeom>
              <a:avLst/>
              <a:gdLst/>
              <a:ahLst/>
              <a:cxnLst/>
              <a:rect l="l" t="t" r="r" b="b"/>
              <a:pathLst>
                <a:path w="2333791" h="687373">
                  <a:moveTo>
                    <a:pt x="2209331" y="687373"/>
                  </a:moveTo>
                  <a:lnTo>
                    <a:pt x="124460" y="687373"/>
                  </a:lnTo>
                  <a:cubicBezTo>
                    <a:pt x="55880" y="687373"/>
                    <a:pt x="0" y="631493"/>
                    <a:pt x="0" y="56291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209331" y="0"/>
                  </a:lnTo>
                  <a:cubicBezTo>
                    <a:pt x="2277911" y="0"/>
                    <a:pt x="2333791" y="55880"/>
                    <a:pt x="2333791" y="124460"/>
                  </a:cubicBezTo>
                  <a:lnTo>
                    <a:pt x="2333791" y="562913"/>
                  </a:lnTo>
                  <a:cubicBezTo>
                    <a:pt x="2333791" y="631493"/>
                    <a:pt x="2277911" y="687373"/>
                    <a:pt x="2209331" y="687373"/>
                  </a:cubicBezTo>
                  <a:close/>
                </a:path>
              </a:pathLst>
            </a:custGeom>
            <a:solidFill>
              <a:srgbClr val="FA9329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1596302" y="1445407"/>
            <a:ext cx="5687089" cy="990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64"/>
              </a:lnSpc>
            </a:pPr>
            <a:r>
              <a:rPr lang="en-US" sz="6553">
                <a:solidFill>
                  <a:srgbClr val="FBFFF3"/>
                </a:solidFill>
                <a:latin typeface="Fredoka One"/>
              </a:rPr>
              <a:t>Project Scope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8434248" y="1028700"/>
            <a:ext cx="8825052" cy="8229600"/>
            <a:chOff x="0" y="0"/>
            <a:chExt cx="3018901" cy="281520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018901" cy="2815207"/>
            </a:xfrm>
            <a:custGeom>
              <a:avLst/>
              <a:gdLst/>
              <a:ahLst/>
              <a:cxnLst/>
              <a:rect l="l" t="t" r="r" b="b"/>
              <a:pathLst>
                <a:path w="3018901" h="2815207">
                  <a:moveTo>
                    <a:pt x="2894441" y="2815207"/>
                  </a:moveTo>
                  <a:lnTo>
                    <a:pt x="124460" y="2815207"/>
                  </a:lnTo>
                  <a:cubicBezTo>
                    <a:pt x="55880" y="2815207"/>
                    <a:pt x="0" y="2759327"/>
                    <a:pt x="0" y="269074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894441" y="0"/>
                  </a:lnTo>
                  <a:cubicBezTo>
                    <a:pt x="2963021" y="0"/>
                    <a:pt x="3018901" y="55880"/>
                    <a:pt x="3018901" y="124460"/>
                  </a:cubicBezTo>
                  <a:lnTo>
                    <a:pt x="3018901" y="2690747"/>
                  </a:lnTo>
                  <a:cubicBezTo>
                    <a:pt x="3018901" y="2759327"/>
                    <a:pt x="2963021" y="2815207"/>
                    <a:pt x="2894441" y="2815207"/>
                  </a:cubicBezTo>
                  <a:close/>
                </a:path>
              </a:pathLst>
            </a:custGeom>
            <a:solidFill>
              <a:srgbClr val="FBFFF3"/>
            </a:solidFill>
          </p:spPr>
        </p:sp>
      </p:grpSp>
      <p:sp>
        <p:nvSpPr>
          <p:cNvPr id="9" name="TextBox 9"/>
          <p:cNvSpPr txBox="1"/>
          <p:nvPr/>
        </p:nvSpPr>
        <p:spPr>
          <a:xfrm>
            <a:off x="9120273" y="3097603"/>
            <a:ext cx="7453003" cy="554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39" lvl="1" indent="-280669" algn="just">
              <a:lnSpc>
                <a:spcPts val="3639"/>
              </a:lnSpc>
              <a:buFont typeface="Arial"/>
              <a:buChar char="•"/>
            </a:pPr>
            <a:r>
              <a:rPr lang="en-US" sz="2599">
                <a:solidFill>
                  <a:srgbClr val="000000"/>
                </a:solidFill>
                <a:latin typeface="Poppins Light Bold"/>
              </a:rPr>
              <a:t>The basic motto of this project is to give customers a brief idea about the brands and the products the shop is dealing with.</a:t>
            </a:r>
          </a:p>
          <a:p>
            <a:pPr marL="561339" lvl="1" indent="-280669" algn="just">
              <a:lnSpc>
                <a:spcPts val="3639"/>
              </a:lnSpc>
              <a:buFont typeface="Arial"/>
              <a:buChar char="•"/>
            </a:pPr>
            <a:r>
              <a:rPr lang="en-US" sz="2599">
                <a:solidFill>
                  <a:srgbClr val="000000"/>
                </a:solidFill>
                <a:latin typeface="Poppins Light Bold"/>
              </a:rPr>
              <a:t>The purpose of this website is to give the customers the glimpse of our shop and variety of the fashion Wear.</a:t>
            </a:r>
          </a:p>
          <a:p>
            <a:pPr marL="561339" lvl="1" indent="-280669" algn="just">
              <a:lnSpc>
                <a:spcPts val="3639"/>
              </a:lnSpc>
              <a:buFont typeface="Arial"/>
              <a:buChar char="•"/>
            </a:pPr>
            <a:r>
              <a:rPr lang="en-US" sz="2599">
                <a:solidFill>
                  <a:srgbClr val="000000"/>
                </a:solidFill>
                <a:latin typeface="Poppins Light Bold"/>
              </a:rPr>
              <a:t>Our website provides all the necessary details needed by the customer and help them selecting the right products from the comfort of their homes</a:t>
            </a:r>
          </a:p>
          <a:p>
            <a:pPr algn="just">
              <a:lnSpc>
                <a:spcPts val="3359"/>
              </a:lnSpc>
            </a:pPr>
            <a:endParaRPr lang="en-US" sz="2599">
              <a:solidFill>
                <a:srgbClr val="000000"/>
              </a:solidFill>
              <a:latin typeface="Poppins Light Bold"/>
            </a:endParaRPr>
          </a:p>
        </p:txBody>
      </p:sp>
      <p:grpSp>
        <p:nvGrpSpPr>
          <p:cNvPr id="10" name="Group 10"/>
          <p:cNvGrpSpPr/>
          <p:nvPr/>
        </p:nvGrpSpPr>
        <p:grpSpPr>
          <a:xfrm>
            <a:off x="14571960" y="-43155"/>
            <a:ext cx="3739132" cy="2683495"/>
            <a:chOff x="0" y="0"/>
            <a:chExt cx="4985509" cy="3577994"/>
          </a:xfrm>
        </p:grpSpPr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89" t="34912" r="9219"/>
            <a:stretch>
              <a:fillRect/>
            </a:stretch>
          </p:blipFill>
          <p:spPr>
            <a:xfrm>
              <a:off x="0" y="0"/>
              <a:ext cx="4985509" cy="3577994"/>
            </a:xfrm>
            <a:prstGeom prst="rect">
              <a:avLst/>
            </a:prstGeom>
          </p:spPr>
        </p:pic>
        <p:sp>
          <p:nvSpPr>
            <p:cNvPr id="12" name="TextBox 12"/>
            <p:cNvSpPr txBox="1"/>
            <p:nvPr/>
          </p:nvSpPr>
          <p:spPr>
            <a:xfrm>
              <a:off x="1290545" y="1397037"/>
              <a:ext cx="2499578" cy="6728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16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FBFFF3"/>
                  </a:solidFill>
                  <a:latin typeface="Fredoka One"/>
                </a:rPr>
                <a:t>SGP-1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B3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028700" y="2723408"/>
            <a:ext cx="6822293" cy="6822293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51270"/>
            </a:xfrm>
            <a:custGeom>
              <a:avLst/>
              <a:gdLst/>
              <a:ahLst/>
              <a:cxnLst/>
              <a:rect l="l" t="t" r="r" b="b"/>
              <a:pathLst>
                <a:path w="6350000" h="635127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cubicBezTo>
                    <a:pt x="6350000" y="394970"/>
                    <a:pt x="6350000" y="39497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5955030" y="6351270"/>
                  </a:ln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ubicBezTo>
                    <a:pt x="0" y="5955030"/>
                    <a:pt x="0" y="5955030"/>
                    <a:pt x="0" y="5955030"/>
                  </a:cubicBezTo>
                  <a:close/>
                </a:path>
              </a:pathLst>
            </a:custGeom>
            <a:blipFill>
              <a:blip r:embed="rId2"/>
              <a:stretch>
                <a:fillRect l="-2229" r="-2229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1028700" y="1028700"/>
            <a:ext cx="6822293" cy="2009373"/>
            <a:chOff x="0" y="0"/>
            <a:chExt cx="2333791" cy="68737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333791" cy="687373"/>
            </a:xfrm>
            <a:custGeom>
              <a:avLst/>
              <a:gdLst/>
              <a:ahLst/>
              <a:cxnLst/>
              <a:rect l="l" t="t" r="r" b="b"/>
              <a:pathLst>
                <a:path w="2333791" h="687373">
                  <a:moveTo>
                    <a:pt x="2209331" y="687373"/>
                  </a:moveTo>
                  <a:lnTo>
                    <a:pt x="124460" y="687373"/>
                  </a:lnTo>
                  <a:cubicBezTo>
                    <a:pt x="55880" y="687373"/>
                    <a:pt x="0" y="631493"/>
                    <a:pt x="0" y="56291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209331" y="0"/>
                  </a:lnTo>
                  <a:cubicBezTo>
                    <a:pt x="2277911" y="0"/>
                    <a:pt x="2333791" y="55880"/>
                    <a:pt x="2333791" y="124460"/>
                  </a:cubicBezTo>
                  <a:lnTo>
                    <a:pt x="2333791" y="562913"/>
                  </a:lnTo>
                  <a:cubicBezTo>
                    <a:pt x="2333791" y="631493"/>
                    <a:pt x="2277911" y="687373"/>
                    <a:pt x="2209331" y="687373"/>
                  </a:cubicBezTo>
                  <a:close/>
                </a:path>
              </a:pathLst>
            </a:custGeom>
            <a:solidFill>
              <a:srgbClr val="FA9329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8434248" y="1028700"/>
            <a:ext cx="8825052" cy="8229600"/>
            <a:chOff x="0" y="0"/>
            <a:chExt cx="3018901" cy="281520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018901" cy="2815207"/>
            </a:xfrm>
            <a:custGeom>
              <a:avLst/>
              <a:gdLst/>
              <a:ahLst/>
              <a:cxnLst/>
              <a:rect l="l" t="t" r="r" b="b"/>
              <a:pathLst>
                <a:path w="3018901" h="2815207">
                  <a:moveTo>
                    <a:pt x="2894441" y="2815207"/>
                  </a:moveTo>
                  <a:lnTo>
                    <a:pt x="124460" y="2815207"/>
                  </a:lnTo>
                  <a:cubicBezTo>
                    <a:pt x="55880" y="2815207"/>
                    <a:pt x="0" y="2759327"/>
                    <a:pt x="0" y="269074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894441" y="0"/>
                  </a:lnTo>
                  <a:cubicBezTo>
                    <a:pt x="2963021" y="0"/>
                    <a:pt x="3018901" y="55880"/>
                    <a:pt x="3018901" y="124460"/>
                  </a:cubicBezTo>
                  <a:lnTo>
                    <a:pt x="3018901" y="2690747"/>
                  </a:lnTo>
                  <a:cubicBezTo>
                    <a:pt x="3018901" y="2759327"/>
                    <a:pt x="2963021" y="2815207"/>
                    <a:pt x="2894441" y="2815207"/>
                  </a:cubicBezTo>
                  <a:close/>
                </a:path>
              </a:pathLst>
            </a:custGeom>
            <a:solidFill>
              <a:srgbClr val="FBFFF3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-840866" y="7916552"/>
            <a:ext cx="3739132" cy="2683495"/>
            <a:chOff x="0" y="0"/>
            <a:chExt cx="4985509" cy="3577994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41278" b="57856"/>
            <a:stretch>
              <a:fillRect/>
            </a:stretch>
          </p:blipFill>
          <p:spPr>
            <a:xfrm>
              <a:off x="0" y="0"/>
              <a:ext cx="4985509" cy="3577994"/>
            </a:xfrm>
            <a:prstGeom prst="rect">
              <a:avLst/>
            </a:prstGeom>
          </p:spPr>
        </p:pic>
        <p:sp>
          <p:nvSpPr>
            <p:cNvPr id="10" name="TextBox 10"/>
            <p:cNvSpPr txBox="1"/>
            <p:nvPr/>
          </p:nvSpPr>
          <p:spPr>
            <a:xfrm>
              <a:off x="1290545" y="1397037"/>
              <a:ext cx="2499578" cy="6728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16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FBFFF3"/>
                  </a:solidFill>
                  <a:latin typeface="Fredoka One"/>
                </a:rPr>
                <a:t>SGP-1</a:t>
              </a: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596302" y="1435882"/>
            <a:ext cx="5687089" cy="103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04"/>
              </a:lnSpc>
            </a:pPr>
            <a:r>
              <a:rPr lang="en-US" sz="6753">
                <a:solidFill>
                  <a:srgbClr val="FBFFF3"/>
                </a:solidFill>
                <a:latin typeface="Fredoka One"/>
              </a:rPr>
              <a:t>Motivation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988523" y="1539875"/>
            <a:ext cx="7259181" cy="80058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46741" lvl="1" indent="-273371" algn="just">
              <a:lnSpc>
                <a:spcPts val="3545"/>
              </a:lnSpc>
              <a:buFont typeface="Arial"/>
              <a:buChar char="•"/>
            </a:pPr>
            <a:r>
              <a:rPr lang="en-US" sz="2532">
                <a:solidFill>
                  <a:srgbClr val="000000"/>
                </a:solidFill>
                <a:latin typeface="Poppins Light Bold"/>
              </a:rPr>
              <a:t>The website is designed in a way to cater the required information to the customers without visiting the shop physically.</a:t>
            </a:r>
          </a:p>
          <a:p>
            <a:pPr marL="546741" lvl="1" indent="-273371" algn="just">
              <a:lnSpc>
                <a:spcPts val="3545"/>
              </a:lnSpc>
              <a:buFont typeface="Arial"/>
              <a:buChar char="•"/>
            </a:pPr>
            <a:r>
              <a:rPr lang="en-US" sz="2532">
                <a:solidFill>
                  <a:srgbClr val="000000"/>
                </a:solidFill>
                <a:latin typeface="Poppins Light Bold"/>
              </a:rPr>
              <a:t>The flow and structure of the website is sourced from the owner of the firm and from the official websites of the brands they are dealing with. </a:t>
            </a:r>
          </a:p>
          <a:p>
            <a:pPr marL="546741" lvl="1" indent="-273371" algn="just">
              <a:lnSpc>
                <a:spcPts val="3545"/>
              </a:lnSpc>
              <a:buFont typeface="Arial"/>
              <a:buChar char="•"/>
            </a:pPr>
            <a:r>
              <a:rPr lang="en-US" sz="2532">
                <a:solidFill>
                  <a:srgbClr val="000000"/>
                </a:solidFill>
                <a:latin typeface="Poppins Light Bold"/>
              </a:rPr>
              <a:t>As due to increase in the number of technology users day by day and due to the pandemic, website will be the best service a firm can give to gain the customer's interest and interact with them virtually.</a:t>
            </a:r>
          </a:p>
          <a:p>
            <a:pPr marL="546741" lvl="1" indent="-273371" algn="just">
              <a:lnSpc>
                <a:spcPts val="3545"/>
              </a:lnSpc>
              <a:buFont typeface="Arial"/>
              <a:buChar char="•"/>
            </a:pPr>
            <a:r>
              <a:rPr lang="en-US" sz="2532">
                <a:solidFill>
                  <a:srgbClr val="000000"/>
                </a:solidFill>
                <a:latin typeface="Poppins Light Bold"/>
              </a:rPr>
              <a:t>One of the main reasons to have a website for the business is to increase the organization's credibility.</a:t>
            </a:r>
          </a:p>
          <a:p>
            <a:pPr algn="just">
              <a:lnSpc>
                <a:spcPts val="3272"/>
              </a:lnSpc>
            </a:pPr>
            <a:endParaRPr lang="en-US" sz="2532">
              <a:solidFill>
                <a:srgbClr val="000000"/>
              </a:solidFill>
              <a:latin typeface="Poppins Light Bol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B3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38561" y="1545855"/>
            <a:ext cx="16132088" cy="8229600"/>
            <a:chOff x="0" y="0"/>
            <a:chExt cx="5518514" cy="281520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518515" cy="2815207"/>
            </a:xfrm>
            <a:custGeom>
              <a:avLst/>
              <a:gdLst/>
              <a:ahLst/>
              <a:cxnLst/>
              <a:rect l="l" t="t" r="r" b="b"/>
              <a:pathLst>
                <a:path w="5518515" h="2815207">
                  <a:moveTo>
                    <a:pt x="5394054" y="2815207"/>
                  </a:moveTo>
                  <a:lnTo>
                    <a:pt x="124460" y="2815207"/>
                  </a:lnTo>
                  <a:cubicBezTo>
                    <a:pt x="55880" y="2815207"/>
                    <a:pt x="0" y="2759327"/>
                    <a:pt x="0" y="269074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394054" y="0"/>
                  </a:lnTo>
                  <a:cubicBezTo>
                    <a:pt x="5462634" y="0"/>
                    <a:pt x="5518515" y="55880"/>
                    <a:pt x="5518515" y="124460"/>
                  </a:cubicBezTo>
                  <a:lnTo>
                    <a:pt x="5518515" y="2690747"/>
                  </a:lnTo>
                  <a:cubicBezTo>
                    <a:pt x="5518515" y="2759327"/>
                    <a:pt x="5462634" y="2815207"/>
                    <a:pt x="5394054" y="2815207"/>
                  </a:cubicBezTo>
                  <a:close/>
                </a:path>
              </a:pathLst>
            </a:custGeom>
            <a:solidFill>
              <a:srgbClr val="FBFFF3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238561" y="1545855"/>
            <a:ext cx="8519191" cy="2509161"/>
            <a:chOff x="0" y="0"/>
            <a:chExt cx="2333791" cy="68737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333791" cy="687373"/>
            </a:xfrm>
            <a:custGeom>
              <a:avLst/>
              <a:gdLst/>
              <a:ahLst/>
              <a:cxnLst/>
              <a:rect l="l" t="t" r="r" b="b"/>
              <a:pathLst>
                <a:path w="2333791" h="687373">
                  <a:moveTo>
                    <a:pt x="2209331" y="687373"/>
                  </a:moveTo>
                  <a:lnTo>
                    <a:pt x="124460" y="687373"/>
                  </a:lnTo>
                  <a:cubicBezTo>
                    <a:pt x="55880" y="687373"/>
                    <a:pt x="0" y="631493"/>
                    <a:pt x="0" y="56291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209331" y="0"/>
                  </a:lnTo>
                  <a:cubicBezTo>
                    <a:pt x="2277911" y="0"/>
                    <a:pt x="2333791" y="55880"/>
                    <a:pt x="2333791" y="124460"/>
                  </a:cubicBezTo>
                  <a:lnTo>
                    <a:pt x="2333791" y="562913"/>
                  </a:lnTo>
                  <a:cubicBezTo>
                    <a:pt x="2333791" y="631493"/>
                    <a:pt x="2277911" y="687373"/>
                    <a:pt x="2209331" y="687373"/>
                  </a:cubicBezTo>
                  <a:close/>
                </a:path>
              </a:pathLst>
            </a:custGeom>
            <a:solidFill>
              <a:srgbClr val="FA9329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4548868" y="0"/>
            <a:ext cx="3739132" cy="2683495"/>
            <a:chOff x="0" y="0"/>
            <a:chExt cx="4985509" cy="3577994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89" t="34912" r="9219"/>
            <a:stretch>
              <a:fillRect/>
            </a:stretch>
          </p:blipFill>
          <p:spPr>
            <a:xfrm>
              <a:off x="0" y="0"/>
              <a:ext cx="4985509" cy="3577994"/>
            </a:xfrm>
            <a:prstGeom prst="rect">
              <a:avLst/>
            </a:prstGeom>
          </p:spPr>
        </p:pic>
        <p:sp>
          <p:nvSpPr>
            <p:cNvPr id="8" name="TextBox 8"/>
            <p:cNvSpPr txBox="1"/>
            <p:nvPr/>
          </p:nvSpPr>
          <p:spPr>
            <a:xfrm>
              <a:off x="1290545" y="1397037"/>
              <a:ext cx="2499578" cy="6728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16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FBFFF3"/>
                  </a:solidFill>
                  <a:latin typeface="Fredoka One"/>
                </a:rPr>
                <a:t>SGP-1</a:t>
              </a:r>
            </a:p>
          </p:txBody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0307411" y="3707769"/>
            <a:ext cx="5895142" cy="519867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2515127" y="1788145"/>
            <a:ext cx="5629420" cy="1790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80"/>
              </a:lnSpc>
            </a:pPr>
            <a:r>
              <a:rPr lang="en-US" sz="5900">
                <a:solidFill>
                  <a:srgbClr val="FBFFF3"/>
                </a:solidFill>
                <a:latin typeface="Fredoka One"/>
              </a:rPr>
              <a:t>Technology used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690745" y="4624330"/>
            <a:ext cx="15227720" cy="27756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3355" lvl="1" indent="-366678" algn="just">
              <a:lnSpc>
                <a:spcPts val="7540"/>
              </a:lnSpc>
              <a:buFont typeface="Arial"/>
              <a:buChar char="•"/>
            </a:pPr>
            <a:r>
              <a:rPr lang="en-US" sz="3396" dirty="0">
                <a:solidFill>
                  <a:srgbClr val="000000"/>
                </a:solidFill>
                <a:latin typeface="Poppins Light Bold"/>
              </a:rPr>
              <a:t>Frontend : HTML,CSS,JS</a:t>
            </a:r>
          </a:p>
          <a:p>
            <a:pPr marL="733355" lvl="1" indent="-366678" algn="just">
              <a:lnSpc>
                <a:spcPts val="7540"/>
              </a:lnSpc>
              <a:buFont typeface="Arial"/>
              <a:buChar char="•"/>
            </a:pPr>
            <a:r>
              <a:rPr lang="en-US" sz="3396" dirty="0">
                <a:solidFill>
                  <a:srgbClr val="000000"/>
                </a:solidFill>
                <a:latin typeface="Poppins Light Bold"/>
              </a:rPr>
              <a:t>Editor : VS Code</a:t>
            </a:r>
          </a:p>
          <a:p>
            <a:pPr algn="just">
              <a:lnSpc>
                <a:spcPts val="7540"/>
              </a:lnSpc>
            </a:pPr>
            <a:endParaRPr lang="en-US" sz="3396" dirty="0">
              <a:solidFill>
                <a:srgbClr val="000000"/>
              </a:solidFill>
              <a:latin typeface="Poppins Light Bol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612</Words>
  <Application>Microsoft Office PowerPoint</Application>
  <PresentationFormat>Custom</PresentationFormat>
  <Paragraphs>89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8" baseType="lpstr">
      <vt:lpstr>Poppins Light Bold</vt:lpstr>
      <vt:lpstr>Franklin Gothic Demi</vt:lpstr>
      <vt:lpstr>Calibri</vt:lpstr>
      <vt:lpstr>Fredoka One</vt:lpstr>
      <vt:lpstr>Poppins Light</vt:lpstr>
      <vt:lpstr>Arial</vt:lpstr>
      <vt:lpstr>Open Sans Light</vt:lpstr>
      <vt:lpstr>Arimo Bold</vt:lpstr>
      <vt:lpstr>Franklin Gothic Book</vt:lpstr>
      <vt:lpstr>Poppins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D3 Fashion Hub E-Commerce Website</dc:title>
  <dc:creator>Nishit Rokad</dc:creator>
  <cp:lastModifiedBy>nishitrokad@outlook.com</cp:lastModifiedBy>
  <cp:revision>3</cp:revision>
  <dcterms:created xsi:type="dcterms:W3CDTF">2006-08-16T00:00:00Z</dcterms:created>
  <dcterms:modified xsi:type="dcterms:W3CDTF">2022-11-02T06:57:05Z</dcterms:modified>
  <dc:identifier>DAEoxykKgH8</dc:identifier>
</cp:coreProperties>
</file>